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sldIdLst>
    <p:sldId id="256" r:id="rId2"/>
    <p:sldId id="281" r:id="rId3"/>
    <p:sldId id="279" r:id="rId4"/>
    <p:sldId id="298" r:id="rId5"/>
    <p:sldId id="300" r:id="rId6"/>
    <p:sldId id="299" r:id="rId7"/>
    <p:sldId id="301" r:id="rId8"/>
    <p:sldId id="282" r:id="rId9"/>
    <p:sldId id="280" r:id="rId10"/>
    <p:sldId id="302" r:id="rId11"/>
    <p:sldId id="303" r:id="rId12"/>
    <p:sldId id="304" r:id="rId13"/>
    <p:sldId id="305" r:id="rId14"/>
    <p:sldId id="296" r:id="rId15"/>
    <p:sldId id="297" r:id="rId16"/>
    <p:sldId id="283" r:id="rId17"/>
    <p:sldId id="321" r:id="rId18"/>
    <p:sldId id="322" r:id="rId19"/>
    <p:sldId id="269" r:id="rId20"/>
    <p:sldId id="307" r:id="rId21"/>
    <p:sldId id="308" r:id="rId22"/>
    <p:sldId id="309" r:id="rId23"/>
    <p:sldId id="310" r:id="rId24"/>
    <p:sldId id="284" r:id="rId25"/>
    <p:sldId id="313" r:id="rId26"/>
    <p:sldId id="314" r:id="rId27"/>
    <p:sldId id="315" r:id="rId28"/>
    <p:sldId id="312" r:id="rId29"/>
    <p:sldId id="311" r:id="rId30"/>
    <p:sldId id="316" r:id="rId31"/>
    <p:sldId id="290" r:id="rId32"/>
    <p:sldId id="317" r:id="rId33"/>
    <p:sldId id="318" r:id="rId34"/>
    <p:sldId id="319" r:id="rId35"/>
    <p:sldId id="286" r:id="rId36"/>
    <p:sldId id="320" r:id="rId37"/>
    <p:sldId id="287" r:id="rId38"/>
    <p:sldId id="288" r:id="rId39"/>
    <p:sldId id="323" r:id="rId40"/>
    <p:sldId id="293" r:id="rId41"/>
    <p:sldId id="325" r:id="rId42"/>
    <p:sldId id="326" r:id="rId43"/>
    <p:sldId id="324" r:id="rId44"/>
    <p:sldId id="327" r:id="rId45"/>
    <p:sldId id="328" r:id="rId46"/>
    <p:sldId id="295" r:id="rId47"/>
    <p:sldId id="329" r:id="rId48"/>
    <p:sldId id="331" r:id="rId49"/>
    <p:sldId id="26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299" autoAdjust="0"/>
  </p:normalViewPr>
  <p:slideViewPr>
    <p:cSldViewPr snapToGrid="0">
      <p:cViewPr varScale="1">
        <p:scale>
          <a:sx n="92" d="100"/>
          <a:sy n="92" d="100"/>
        </p:scale>
        <p:origin x="61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47D3C-0FE8-48CD-ABE8-2F27A3675F13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5841D-9202-401D-8230-986CBD680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69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82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E5E1A-9C8C-46AD-81E4-38711766F2B8}" type="datetime10">
              <a:rPr lang="en-US" smtClean="0"/>
              <a:t>15:33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76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1B6B-0932-4247-8245-8F27FDE5EEEA}" type="datetime10">
              <a:rPr lang="en-US" smtClean="0"/>
              <a:t>15:33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99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902E-9007-4551-B744-B2B2B6BC9C56}" type="datetime10">
              <a:rPr lang="en-US" smtClean="0"/>
              <a:t>15:33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70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932A-0FAF-4438-B561-2C6A2226D8DA}" type="datetime10">
              <a:rPr lang="en-US" smtClean="0"/>
              <a:t>15:33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0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CBC7E-FF97-495E-8EA6-C5BAD3AE314C}" type="datetime10">
              <a:rPr lang="en-US" smtClean="0"/>
              <a:t>15:33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7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D53F-7ACA-4B0B-B523-4F46A2824FC5}" type="datetime10">
              <a:rPr lang="en-US" smtClean="0"/>
              <a:t>15:33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2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DC268-431E-4349-9A45-98FD4D86C13F}" type="datetime10">
              <a:rPr lang="en-US" smtClean="0"/>
              <a:t>15:33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8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4175-704E-4DD3-9E08-6D81C044BEE2}" type="datetime10">
              <a:rPr lang="en-US" smtClean="0"/>
              <a:t>15:33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72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E131A-5425-4BE3-A567-B8E7A0687957}" type="datetime10">
              <a:rPr lang="en-US" smtClean="0"/>
              <a:t>15:33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82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62BD-8D8B-46AD-9B8C-A463E47E2FF7}" type="datetime10">
              <a:rPr lang="en-US" smtClean="0"/>
              <a:t>15:33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1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174172"/>
            <a:ext cx="10515600" cy="959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422400"/>
            <a:ext cx="105156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476344" y="6376591"/>
            <a:ext cx="28774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003300"/>
                </a:solidFill>
                <a:latin typeface="Arial Narrow" panose="020B0606020202030204" pitchFamily="34" charset="0"/>
              </a:defRPr>
            </a:lvl1pPr>
          </a:lstStyle>
          <a:p>
            <a:fld id="{3F83F346-FC3B-4FAE-9C55-E22FC3EDEB65}" type="datetime10">
              <a:rPr lang="en-US" smtClean="0"/>
              <a:pPr/>
              <a:t>15:33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300"/>
                </a:solidFill>
              </a:defRPr>
            </a:lvl1pPr>
          </a:lstStyle>
          <a:p>
            <a:fld id="{BF021985-4801-4ED1-847D-F9AC44EE796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églalap 6"/>
          <p:cNvSpPr/>
          <p:nvPr userDrawn="1"/>
        </p:nvSpPr>
        <p:spPr>
          <a:xfrm>
            <a:off x="0" y="1167618"/>
            <a:ext cx="12192000" cy="9847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églalap 7"/>
          <p:cNvSpPr/>
          <p:nvPr userDrawn="1"/>
        </p:nvSpPr>
        <p:spPr>
          <a:xfrm>
            <a:off x="0" y="6234797"/>
            <a:ext cx="12192000" cy="9847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zövegdoboz 9"/>
          <p:cNvSpPr txBox="1"/>
          <p:nvPr userDrawn="1"/>
        </p:nvSpPr>
        <p:spPr>
          <a:xfrm>
            <a:off x="3802744" y="6354246"/>
            <a:ext cx="467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rgbClr val="003300"/>
                </a:solidFill>
                <a:latin typeface="Arial Narrow" panose="020B0606020202030204" pitchFamily="34" charset="0"/>
              </a:rPr>
              <a:t>Összelátás-vizsgálatok</a:t>
            </a:r>
            <a:endParaRPr lang="en-US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5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300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003300"/>
          </a:solidFill>
          <a:latin typeface="Arial Narrow" panose="020B0606020202030204" pitchFamily="34" charset="0"/>
          <a:ea typeface="+mn-ea"/>
          <a:cs typeface="+mn-cs"/>
        </a:defRPr>
      </a:lvl1pPr>
      <a:lvl2pPr marL="534988" indent="-228600" algn="l" defTabSz="914400" rtl="0" eaLnBrk="1" latinLnBrk="0" hangingPunct="1">
        <a:lnSpc>
          <a:spcPct val="90000"/>
        </a:lnSpc>
        <a:spcBef>
          <a:spcPts val="500"/>
        </a:spcBef>
        <a:buFont typeface="Arial Narrow" panose="020B0606020202030204" pitchFamily="34" charset="0"/>
        <a:buChar char="–"/>
        <a:defRPr sz="2400" kern="1200">
          <a:solidFill>
            <a:srgbClr val="006600"/>
          </a:solidFill>
          <a:latin typeface="Arial Narrow" panose="020B0606020202030204" pitchFamily="34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rgbClr val="006600"/>
          </a:solidFill>
          <a:latin typeface="Courier New" panose="02070309020205020404" pitchFamily="49" charset="0"/>
          <a:ea typeface="+mn-ea"/>
          <a:cs typeface="Courier New" panose="02070309020205020404" pitchFamily="49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overpass-turbo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.earthdata.nasa.gov/search" TargetMode="External"/><Relationship Id="rId2" Type="http://schemas.openxmlformats.org/officeDocument/2006/relationships/hyperlink" Target="https://earthexplorer.usgs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eurostat/web/gisco/geodata/digital-elevation-model/eu-dem" TargetMode="External"/><Relationship Id="rId2" Type="http://schemas.openxmlformats.org/officeDocument/2006/relationships/hyperlink" Target="https://ec.europa.eu/eurostat/web/gisco/geodata/digital-elevation-model/copernicu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ydro.iis.u-tokyo.ac.jp/~yamadai/MERIT_DEM/" TargetMode="External"/><Relationship Id="rId2" Type="http://schemas.openxmlformats.org/officeDocument/2006/relationships/hyperlink" Target="https://data.bris.ac.uk/data/dataset/s5hqmjcdj8yo2ibzi9b4ew3s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noProof="0" dirty="0"/>
              <a:t>Összelátás-vizsgálatok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noProof="0" dirty="0"/>
              <a:t>Térinformatika az energiatervezésben</a:t>
            </a:r>
          </a:p>
          <a:p>
            <a:r>
              <a:rPr lang="hu-HU" noProof="0"/>
              <a:t>2026.04.21</a:t>
            </a:r>
            <a:r>
              <a:rPr lang="hu-HU" noProof="0" dirty="0"/>
              <a:t>.</a:t>
            </a:r>
          </a:p>
          <a:p>
            <a:r>
              <a:rPr lang="hu-HU" noProof="0" dirty="0" err="1"/>
              <a:t>Bede-Fazekas</a:t>
            </a:r>
            <a:r>
              <a:rPr lang="hu-HU" noProof="0" dirty="0"/>
              <a:t> Ákos</a:t>
            </a:r>
          </a:p>
        </p:txBody>
      </p:sp>
    </p:spTree>
    <p:extLst>
      <p:ext uri="{BB962C8B-B14F-4D97-AF65-F5344CB8AC3E}">
        <p14:creationId xmlns:p14="http://schemas.microsoft.com/office/powerpoint/2010/main" val="2802642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C65CE-CDED-CFD1-5E13-F0EE947AA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C3CEB43B-E89E-AB53-D600-FEAE1F7421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67054" y="1408038"/>
            <a:ext cx="5524934" cy="26234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950ED19-2A14-84E2-A76C-067C5325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Terepmodell-felszínmodell átalakítás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0A3DF20-E054-BA20-BBDD-31D411BB4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728855" cy="4754563"/>
          </a:xfrm>
        </p:spPr>
        <p:txBody>
          <a:bodyPr/>
          <a:lstStyle/>
          <a:p>
            <a:r>
              <a:rPr lang="hu-HU" dirty="0"/>
              <a:t>a példánkban az épületeket egységesen 10, míg az erdőket egységesen 20 m magasnak vesszük</a:t>
            </a:r>
          </a:p>
          <a:p>
            <a:endParaRPr lang="hu-HU" dirty="0"/>
          </a:p>
          <a:p>
            <a:r>
              <a:rPr lang="hu-HU" dirty="0"/>
              <a:t>DEMO</a:t>
            </a:r>
          </a:p>
          <a:p>
            <a:pPr lvl="1"/>
            <a:r>
              <a:rPr lang="hu-HU" dirty="0"/>
              <a:t>készítsünk egy bináris (erdő </a:t>
            </a:r>
            <a:r>
              <a:rPr lang="hu-HU" dirty="0" err="1"/>
              <a:t>vs</a:t>
            </a:r>
            <a:r>
              <a:rPr lang="hu-HU" dirty="0"/>
              <a:t>. nem erdő) rasztert a </a:t>
            </a:r>
            <a:r>
              <a:rPr lang="hu-HU" dirty="0" err="1"/>
              <a:t>Corine</a:t>
            </a:r>
            <a:r>
              <a:rPr lang="hu-HU" dirty="0"/>
              <a:t> felszínborítási raszterből a terepmodell cellakiosztásába</a:t>
            </a:r>
          </a:p>
          <a:p>
            <a:r>
              <a:rPr lang="hu-HU" dirty="0"/>
              <a:t>megoldás</a:t>
            </a:r>
          </a:p>
          <a:p>
            <a:pPr lvl="1"/>
            <a:r>
              <a:rPr lang="hu-HU" dirty="0" err="1"/>
              <a:t>Spatial</a:t>
            </a:r>
            <a:r>
              <a:rPr lang="hu-HU" dirty="0"/>
              <a:t> </a:t>
            </a:r>
            <a:r>
              <a:rPr lang="hu-HU" dirty="0" err="1"/>
              <a:t>Analyst</a:t>
            </a:r>
            <a:r>
              <a:rPr lang="hu-HU" dirty="0"/>
              <a:t> &gt; </a:t>
            </a:r>
            <a:r>
              <a:rPr lang="hu-HU" dirty="0" err="1"/>
              <a:t>Conditional</a:t>
            </a:r>
            <a:r>
              <a:rPr lang="hu-HU" dirty="0"/>
              <a:t> &gt; Con</a:t>
            </a:r>
          </a:p>
          <a:p>
            <a:pPr lvl="1"/>
            <a:r>
              <a:rPr lang="hu-HU" dirty="0"/>
              <a:t>VALUE &gt;= 23 AND VALUE &lt;= 25</a:t>
            </a:r>
          </a:p>
          <a:p>
            <a:pPr lvl="1"/>
            <a:r>
              <a:rPr lang="hu-HU" dirty="0"/>
              <a:t>Data Management &gt; </a:t>
            </a:r>
            <a:r>
              <a:rPr lang="hu-HU" dirty="0" err="1"/>
              <a:t>Raster</a:t>
            </a:r>
            <a:r>
              <a:rPr lang="hu-HU" dirty="0"/>
              <a:t> &gt; </a:t>
            </a:r>
            <a:r>
              <a:rPr lang="hu-HU" dirty="0" err="1"/>
              <a:t>Raster</a:t>
            </a:r>
            <a:r>
              <a:rPr lang="hu-HU" dirty="0"/>
              <a:t> </a:t>
            </a:r>
            <a:r>
              <a:rPr lang="hu-HU" dirty="0" err="1"/>
              <a:t>Processing</a:t>
            </a:r>
            <a:r>
              <a:rPr lang="hu-HU" dirty="0"/>
              <a:t> &gt; </a:t>
            </a:r>
            <a:r>
              <a:rPr lang="hu-HU" dirty="0" err="1"/>
              <a:t>Resample</a:t>
            </a:r>
            <a:r>
              <a:rPr lang="hu-HU" dirty="0"/>
              <a:t> + </a:t>
            </a:r>
            <a:r>
              <a:rPr lang="hu-HU" dirty="0" err="1"/>
              <a:t>Environments</a:t>
            </a:r>
            <a:r>
              <a:rPr lang="hu-HU" dirty="0"/>
              <a:t>!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8C320E8-544A-3FD5-DE47-9393A6E43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15:36</a:t>
            </a:fld>
            <a:endParaRPr lang="en-US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A9642CB8-39E9-607C-6157-788774CF0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7055" y="4156086"/>
            <a:ext cx="5524933" cy="19713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7E69253-4AAA-0A71-E3C8-B77C51934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0146" y="4294335"/>
            <a:ext cx="1958224" cy="17531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5443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692CB-BFF8-377B-34AF-0CEA8CEF6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2147C92-F7F8-9830-E89E-FE035290E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Terepmodell-felszínmodell átalakítás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FC33035-BC7C-0BB2-690C-34081DFA1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324600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 err="1"/>
              <a:t>raszterizáljuk</a:t>
            </a:r>
            <a:r>
              <a:rPr lang="hu-HU" dirty="0"/>
              <a:t> az épületeket a terepmodell cellakiosztásába</a:t>
            </a:r>
          </a:p>
          <a:p>
            <a:pPr lvl="1"/>
            <a:r>
              <a:rPr lang="hu-HU" dirty="0"/>
              <a:t>emeljük meg a terepmodellt 20 méterrel az erdők és 10 méterrel az épületek helyén</a:t>
            </a:r>
          </a:p>
          <a:p>
            <a:r>
              <a:rPr lang="hu-HU" dirty="0"/>
              <a:t>megoldás</a:t>
            </a:r>
          </a:p>
          <a:p>
            <a:pPr lvl="1"/>
            <a:r>
              <a:rPr lang="hu-HU" dirty="0"/>
              <a:t>Conversion &gt;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Raster</a:t>
            </a:r>
            <a:r>
              <a:rPr lang="hu-HU" dirty="0"/>
              <a:t> &gt; </a:t>
            </a:r>
            <a:r>
              <a:rPr lang="hu-HU" dirty="0" err="1"/>
              <a:t>Polygon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Raster</a:t>
            </a:r>
            <a:endParaRPr lang="hu-HU" dirty="0"/>
          </a:p>
          <a:p>
            <a:pPr lvl="1"/>
            <a:r>
              <a:rPr lang="hu-HU" dirty="0" err="1"/>
              <a:t>Spatial</a:t>
            </a:r>
            <a:r>
              <a:rPr lang="hu-HU" dirty="0"/>
              <a:t> </a:t>
            </a:r>
            <a:r>
              <a:rPr lang="hu-HU" dirty="0" err="1"/>
              <a:t>Analyst</a:t>
            </a:r>
            <a:r>
              <a:rPr lang="hu-HU" dirty="0"/>
              <a:t> &gt; Map Algebra &gt; </a:t>
            </a:r>
            <a:r>
              <a:rPr lang="hu-HU" dirty="0" err="1"/>
              <a:t>Raster</a:t>
            </a:r>
            <a:r>
              <a:rPr lang="hu-HU" dirty="0"/>
              <a:t> </a:t>
            </a:r>
            <a:r>
              <a:rPr lang="hu-HU" dirty="0" err="1"/>
              <a:t>Calculator</a:t>
            </a:r>
            <a:endParaRPr lang="hu-HU" dirty="0"/>
          </a:p>
          <a:p>
            <a:pPr lvl="1"/>
            <a:r>
              <a:rPr lang="hu-HU" dirty="0"/>
              <a:t>Con("erdo_ujramintavetelezett.</a:t>
            </a:r>
            <a:r>
              <a:rPr lang="hu-HU" dirty="0" err="1"/>
              <a:t>tif</a:t>
            </a:r>
            <a:r>
              <a:rPr lang="hu-HU" dirty="0"/>
              <a:t>","</a:t>
            </a:r>
            <a:r>
              <a:rPr lang="hu-HU" dirty="0" err="1"/>
              <a:t>terepmodell.tif</a:t>
            </a:r>
            <a:r>
              <a:rPr lang="hu-HU" dirty="0"/>
              <a:t>" + 20,"terepmodell.tif")</a:t>
            </a:r>
          </a:p>
          <a:p>
            <a:pPr lvl="1"/>
            <a:r>
              <a:rPr lang="hu-HU" dirty="0"/>
              <a:t>Con(</a:t>
            </a:r>
            <a:r>
              <a:rPr lang="hu-HU" dirty="0" err="1"/>
              <a:t>IsNull</a:t>
            </a:r>
            <a:r>
              <a:rPr lang="hu-HU" dirty="0"/>
              <a:t>("</a:t>
            </a:r>
            <a:r>
              <a:rPr lang="hu-HU" dirty="0" err="1"/>
              <a:t>epuletek.tif</a:t>
            </a:r>
            <a:r>
              <a:rPr lang="hu-HU" dirty="0"/>
              <a:t>"),"terepmodell_magasitott.</a:t>
            </a:r>
            <a:r>
              <a:rPr lang="hu-HU" dirty="0" err="1"/>
              <a:t>tif</a:t>
            </a:r>
            <a:r>
              <a:rPr lang="hu-HU" dirty="0"/>
              <a:t>","</a:t>
            </a:r>
            <a:r>
              <a:rPr lang="hu-HU" dirty="0" err="1"/>
              <a:t>terepmodell_magasitott.tif</a:t>
            </a:r>
            <a:r>
              <a:rPr lang="hu-HU" dirty="0"/>
              <a:t>" + 10)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71D1F3F-363F-5674-E675-D2F0141E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096164A-D2D9-3670-5CFC-FA6BE1EA27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799" y="174172"/>
            <a:ext cx="4888976" cy="30445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9C284877-D1A8-9D6C-88B0-9E703FC41A65}"/>
              </a:ext>
            </a:extLst>
          </p:cNvPr>
          <p:cNvSpPr/>
          <p:nvPr/>
        </p:nvSpPr>
        <p:spPr>
          <a:xfrm>
            <a:off x="9570026" y="2701637"/>
            <a:ext cx="529937" cy="1336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007C0F07-B73A-673E-8989-6CB7DAA83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799" y="3376243"/>
            <a:ext cx="4888976" cy="27070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8147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39041EF-BF21-70C5-75F9-F040B4DE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feladat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E21E034-7230-0AF7-CB19-089E2E005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864125" cy="4754563"/>
          </a:xfrm>
        </p:spPr>
        <p:txBody>
          <a:bodyPr/>
          <a:lstStyle/>
          <a:p>
            <a:r>
              <a:rPr lang="hu-HU" dirty="0"/>
              <a:t>készíts bináris rasztert, amely</a:t>
            </a:r>
          </a:p>
          <a:p>
            <a:pPr lvl="1"/>
            <a:r>
              <a:rPr lang="hu-HU" dirty="0"/>
              <a:t>1-es cellaértéket tartalmaz ott, ahol a felszínmodell és a terepmodell különbsége 10 m-nél nagyobb</a:t>
            </a:r>
          </a:p>
          <a:p>
            <a:pPr lvl="1"/>
            <a:r>
              <a:rPr lang="hu-HU" dirty="0"/>
              <a:t>és 0-s értéket a többi helyen</a:t>
            </a:r>
          </a:p>
          <a:p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5E53FFC-6FAF-7D41-63A1-C136AAF54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9A1BDBC9-EAA2-1ABF-977D-1731A97F4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325" y="1506682"/>
            <a:ext cx="6350195" cy="46031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6774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1F05E-1EA5-4C30-9B92-43F606A26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E46A55-64EC-FABB-B5AF-B46E0DEDB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feladat – megoldás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912B58F-0C2D-A657-F03C-447540A00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764313" cy="4754563"/>
          </a:xfrm>
        </p:spPr>
        <p:txBody>
          <a:bodyPr/>
          <a:lstStyle/>
          <a:p>
            <a:r>
              <a:rPr lang="hu-HU" dirty="0" err="1"/>
              <a:t>Raster</a:t>
            </a:r>
            <a:r>
              <a:rPr lang="hu-HU" dirty="0"/>
              <a:t> </a:t>
            </a:r>
            <a:r>
              <a:rPr lang="hu-HU" dirty="0" err="1"/>
              <a:t>Calculatorral</a:t>
            </a:r>
            <a:endParaRPr lang="hu-HU" dirty="0"/>
          </a:p>
          <a:p>
            <a:pPr lvl="1"/>
            <a:r>
              <a:rPr lang="hu-HU" dirty="0" err="1"/>
              <a:t>Spatial</a:t>
            </a:r>
            <a:r>
              <a:rPr lang="hu-HU" dirty="0"/>
              <a:t> </a:t>
            </a:r>
            <a:r>
              <a:rPr lang="hu-HU" dirty="0" err="1"/>
              <a:t>Analyst</a:t>
            </a:r>
            <a:r>
              <a:rPr lang="hu-HU" dirty="0"/>
              <a:t> &gt; Map Algebra &gt; </a:t>
            </a:r>
            <a:r>
              <a:rPr lang="hu-HU" dirty="0" err="1"/>
              <a:t>Raster</a:t>
            </a:r>
            <a:r>
              <a:rPr lang="hu-HU" dirty="0"/>
              <a:t> </a:t>
            </a:r>
            <a:r>
              <a:rPr lang="hu-HU" dirty="0" err="1"/>
              <a:t>Calculator</a:t>
            </a:r>
            <a:endParaRPr lang="hu-HU" dirty="0"/>
          </a:p>
          <a:p>
            <a:pPr lvl="1"/>
            <a:r>
              <a:rPr lang="hu-HU" dirty="0"/>
              <a:t>Con(("</a:t>
            </a:r>
            <a:r>
              <a:rPr lang="hu-HU" dirty="0" err="1"/>
              <a:t>felszinmodell.tif</a:t>
            </a:r>
            <a:r>
              <a:rPr lang="hu-HU" dirty="0"/>
              <a:t>" - "</a:t>
            </a:r>
            <a:r>
              <a:rPr lang="hu-HU" dirty="0" err="1"/>
              <a:t>terepmodell.tif</a:t>
            </a:r>
            <a:r>
              <a:rPr lang="hu-HU" dirty="0"/>
              <a:t>") &gt; 10, 1, 0)</a:t>
            </a:r>
          </a:p>
          <a:p>
            <a:r>
              <a:rPr lang="hu-HU" dirty="0"/>
              <a:t>vagy megoldható a </a:t>
            </a:r>
            <a:r>
              <a:rPr lang="hu-HU" dirty="0" err="1"/>
              <a:t>Minus</a:t>
            </a:r>
            <a:r>
              <a:rPr lang="hu-HU" dirty="0"/>
              <a:t>, majd a Con eszközökkel is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7D19D5A-1946-5338-C4C9-1839F3A78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7CA46BD1-7FEE-2FD2-39C1-39FA16B88E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2513" y="1422399"/>
            <a:ext cx="6447413" cy="47545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6035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138786-93CF-F755-DB56-4BF78FBBD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Szélturbinák letöltése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D342494-9924-8249-3E45-C9458A451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167415" cy="4754563"/>
          </a:xfrm>
        </p:spPr>
        <p:txBody>
          <a:bodyPr/>
          <a:lstStyle/>
          <a:p>
            <a:r>
              <a:rPr lang="hu-HU" dirty="0"/>
              <a:t>az </a:t>
            </a:r>
            <a:r>
              <a:rPr lang="hu-HU" dirty="0" err="1"/>
              <a:t>OpenStreetMap</a:t>
            </a:r>
            <a:r>
              <a:rPr lang="hu-HU" dirty="0"/>
              <a:t> tartalmazza a szélturbinákat</a:t>
            </a:r>
          </a:p>
          <a:p>
            <a:r>
              <a:rPr lang="hu-HU" dirty="0"/>
              <a:t>de a </a:t>
            </a:r>
            <a:r>
              <a:rPr lang="hu-HU" dirty="0" err="1"/>
              <a:t>GeoFabrikról</a:t>
            </a:r>
            <a:r>
              <a:rPr lang="hu-HU" dirty="0"/>
              <a:t> (ingyenesen) nem tudjuk letölteni</a:t>
            </a:r>
          </a:p>
          <a:p>
            <a:pPr lvl="1"/>
            <a:r>
              <a:rPr lang="hu-HU" dirty="0"/>
              <a:t>használjunk helyette </a:t>
            </a:r>
            <a:r>
              <a:rPr lang="hu-HU" dirty="0" err="1"/>
              <a:t>overpass</a:t>
            </a:r>
            <a:r>
              <a:rPr lang="hu-HU" dirty="0"/>
              <a:t> turbót!</a:t>
            </a:r>
          </a:p>
          <a:p>
            <a:endParaRPr lang="hu-HU" dirty="0"/>
          </a:p>
          <a:p>
            <a:r>
              <a:rPr lang="hu-HU" dirty="0"/>
              <a:t>DEMO</a:t>
            </a:r>
          </a:p>
          <a:p>
            <a:pPr lvl="1"/>
            <a:r>
              <a:rPr lang="hu-HU" dirty="0"/>
              <a:t>nyissuk meg az </a:t>
            </a:r>
            <a:r>
              <a:rPr lang="hu-HU" dirty="0">
                <a:hlinkClick r:id="rId2"/>
              </a:rPr>
              <a:t>overpass-turbo.eu</a:t>
            </a:r>
            <a:r>
              <a:rPr lang="hu-HU" dirty="0"/>
              <a:t> oldalt</a:t>
            </a:r>
          </a:p>
          <a:p>
            <a:pPr lvl="1"/>
            <a:r>
              <a:rPr lang="hu-HU" dirty="0"/>
              <a:t>nyissuk meg szövegszerkesztőben a szélturbinák.txt szövegfájlt</a:t>
            </a:r>
          </a:p>
          <a:p>
            <a:pPr lvl="1"/>
            <a:r>
              <a:rPr lang="hu-HU" dirty="0"/>
              <a:t>másoljuk be a kódot az </a:t>
            </a:r>
            <a:r>
              <a:rPr lang="hu-HU" dirty="0" err="1"/>
              <a:t>overpass</a:t>
            </a:r>
            <a:r>
              <a:rPr lang="hu-HU" dirty="0"/>
              <a:t> turbóba</a:t>
            </a:r>
          </a:p>
          <a:p>
            <a:pPr lvl="1"/>
            <a:r>
              <a:rPr lang="hu-HU" dirty="0"/>
              <a:t>kattintsunk a Futtatás gombra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36B8B29-A1B7-A38E-4909-E1602B846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B6EE785A-BA79-C72E-654B-199FB607D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615" y="2493817"/>
            <a:ext cx="5046924" cy="35952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6BEB5B16-24EA-3D94-ED35-50E8B533A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5615" y="194954"/>
            <a:ext cx="5046925" cy="21533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44B7FE10-C2EC-28D3-BF65-4636B83B538F}"/>
              </a:ext>
            </a:extLst>
          </p:cNvPr>
          <p:cNvSpPr/>
          <p:nvPr/>
        </p:nvSpPr>
        <p:spPr>
          <a:xfrm>
            <a:off x="7190509" y="2784764"/>
            <a:ext cx="1392382" cy="13819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C54356DD-2830-A206-EFAD-DB79127AAA38}"/>
              </a:ext>
            </a:extLst>
          </p:cNvPr>
          <p:cNvSpPr/>
          <p:nvPr/>
        </p:nvSpPr>
        <p:spPr>
          <a:xfrm>
            <a:off x="7029451" y="2516678"/>
            <a:ext cx="426244" cy="1801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4767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AFAB7-7CFB-F08F-814A-D469E62A2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9FB53793-8E0D-281E-2F8A-CA5070152C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8159" y="126951"/>
            <a:ext cx="3914379" cy="2578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56659C8-8C3E-CE3B-B424-7D3B79573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Szélturbinák letöltése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27B5304-2A74-C282-D6FD-BA5B8D3B6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7299958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kattintsunk az Exportálás gombra</a:t>
            </a:r>
          </a:p>
          <a:p>
            <a:pPr lvl="1"/>
            <a:r>
              <a:rPr lang="hu-HU" dirty="0"/>
              <a:t>töltsük le KML formátumban</a:t>
            </a:r>
          </a:p>
          <a:p>
            <a:pPr lvl="1"/>
            <a:r>
              <a:rPr lang="hu-HU" dirty="0"/>
              <a:t>olvassuk be </a:t>
            </a:r>
            <a:r>
              <a:rPr lang="hu-HU" dirty="0" err="1"/>
              <a:t>ArcMapbe</a:t>
            </a:r>
            <a:r>
              <a:rPr lang="hu-HU" dirty="0"/>
              <a:t> (Conversion &gt; </a:t>
            </a:r>
            <a:r>
              <a:rPr lang="hu-HU" dirty="0" err="1"/>
              <a:t>From</a:t>
            </a:r>
            <a:r>
              <a:rPr lang="hu-HU" dirty="0"/>
              <a:t> KML &gt; KML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Layer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és mentsük ki </a:t>
            </a:r>
            <a:r>
              <a:rPr lang="hu-HU" dirty="0" err="1"/>
              <a:t>shapefile</a:t>
            </a:r>
            <a:r>
              <a:rPr lang="hu-HU" dirty="0"/>
              <a:t>-ként (Data &gt; Export Data)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93814A7-5F37-85AF-1D64-025840218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9B62215B-D726-DA64-5B49-C741EFC29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59" y="2791821"/>
            <a:ext cx="3914379" cy="1857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82E2F506-7031-6AD3-A686-6DAF0023F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8158" y="4736329"/>
            <a:ext cx="3914379" cy="20269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9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4B5878-27AC-5162-9C76-52EA592D4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Raszter megemelése bizonyos pontokban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E27746F-5300-6BF4-CFC6-D1632ABF6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890214" cy="4754563"/>
          </a:xfrm>
        </p:spPr>
        <p:txBody>
          <a:bodyPr/>
          <a:lstStyle/>
          <a:p>
            <a:r>
              <a:rPr lang="hu-HU" dirty="0"/>
              <a:t>néha előzetesen meg kell emelni a felszínmodellünket azokban a pontokban</a:t>
            </a:r>
          </a:p>
          <a:p>
            <a:pPr lvl="1"/>
            <a:r>
              <a:rPr lang="hu-HU" dirty="0"/>
              <a:t>ahol a vizsgált kiemelkedő objektum található</a:t>
            </a:r>
          </a:p>
          <a:p>
            <a:pPr lvl="1"/>
            <a:r>
              <a:rPr lang="hu-HU" dirty="0"/>
              <a:t>amiről nézünk (kilátó) vagy amit látunk (szélturbina)</a:t>
            </a:r>
          </a:p>
          <a:p>
            <a:r>
              <a:rPr lang="hu-HU" dirty="0"/>
              <a:t>ehhez a pontot raszterré kell alakítani</a:t>
            </a:r>
          </a:p>
          <a:p>
            <a:pPr lvl="1"/>
            <a:r>
              <a:rPr lang="hu-HU" dirty="0"/>
              <a:t>Conversion &gt;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Raster</a:t>
            </a:r>
            <a:r>
              <a:rPr lang="hu-HU" dirty="0"/>
              <a:t> &gt; </a:t>
            </a:r>
            <a:r>
              <a:rPr lang="hu-HU" dirty="0" err="1"/>
              <a:t>Point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Raster</a:t>
            </a:r>
            <a:endParaRPr lang="hu-HU" dirty="0"/>
          </a:p>
          <a:p>
            <a:r>
              <a:rPr lang="hu-HU" dirty="0"/>
              <a:t>majd Connal/</a:t>
            </a:r>
            <a:r>
              <a:rPr lang="hu-HU" dirty="0" err="1"/>
              <a:t>Raster</a:t>
            </a:r>
            <a:r>
              <a:rPr lang="hu-HU" dirty="0"/>
              <a:t> </a:t>
            </a:r>
            <a:r>
              <a:rPr lang="hu-HU" dirty="0" err="1"/>
              <a:t>Calculatorral</a:t>
            </a:r>
            <a:r>
              <a:rPr lang="hu-HU" dirty="0"/>
              <a:t> megemeljük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C9C6EF8-9BFB-67BB-0027-867287684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12" name="Kép 11" descr="A képen áramfejlesztő, eszköz, kültéri, szélmalo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6EAF001-94D8-4F4C-E321-22FF13D644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8414" y="3275661"/>
            <a:ext cx="4332935" cy="28597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Kép 14" descr="A képen kültéri, épület, ég, f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024566C-C287-B578-03BE-6EC99D56C1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8414" y="722602"/>
            <a:ext cx="4332935" cy="2432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Kép 16" descr="A képen sor, diagram, szélmalo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3C61C94-65E4-862B-EE0F-8447EBE3C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645" y="4364047"/>
            <a:ext cx="5126182" cy="17713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1213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A8FD9-A441-4874-8F69-8E088ADA8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469664-AAF0-F594-4A21-AB681411F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Raszter megemelése bizonyos pontokban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9DF5E98-83C5-65EF-38F1-D1452EE73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vetítsük át a szélturbinákat EOV-</a:t>
            </a:r>
            <a:r>
              <a:rPr lang="hu-HU" dirty="0" err="1"/>
              <a:t>ba</a:t>
            </a:r>
            <a:endParaRPr lang="hu-HU" dirty="0"/>
          </a:p>
          <a:p>
            <a:pPr lvl="1"/>
            <a:r>
              <a:rPr lang="hu-HU" dirty="0" err="1"/>
              <a:t>raszterizáljuk</a:t>
            </a:r>
            <a:r>
              <a:rPr lang="hu-HU" dirty="0"/>
              <a:t>, mintaraszterként a felszínmodellt használva</a:t>
            </a:r>
          </a:p>
          <a:p>
            <a:r>
              <a:rPr lang="hu-HU" dirty="0"/>
              <a:t>megoldás</a:t>
            </a:r>
          </a:p>
          <a:p>
            <a:pPr lvl="1"/>
            <a:r>
              <a:rPr lang="hu-HU" dirty="0"/>
              <a:t>Data Management &gt; </a:t>
            </a:r>
            <a:r>
              <a:rPr lang="hu-HU" dirty="0" err="1"/>
              <a:t>Projections</a:t>
            </a:r>
            <a:r>
              <a:rPr lang="hu-HU" dirty="0"/>
              <a:t> and </a:t>
            </a:r>
            <a:r>
              <a:rPr lang="hu-HU" dirty="0" err="1"/>
              <a:t>Transformations</a:t>
            </a:r>
            <a:r>
              <a:rPr lang="hu-HU" dirty="0"/>
              <a:t> &gt; Project</a:t>
            </a:r>
          </a:p>
          <a:p>
            <a:pPr lvl="1"/>
            <a:r>
              <a:rPr lang="hu-HU" dirty="0"/>
              <a:t>Conversion &gt;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Raster</a:t>
            </a:r>
            <a:r>
              <a:rPr lang="hu-HU" dirty="0"/>
              <a:t> &gt; </a:t>
            </a:r>
            <a:r>
              <a:rPr lang="hu-HU" dirty="0" err="1"/>
              <a:t>Point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Raster</a:t>
            </a: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514C4F6-DBFE-5942-40AA-4E19A6974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30E4E87-0AAC-F6DF-644E-303A25336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874" y="3893656"/>
            <a:ext cx="2560398" cy="22150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35CA7BF-F76B-1557-B64C-5FE134810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811" y="3893656"/>
            <a:ext cx="3900058" cy="22150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8C86BD6F-B502-8F73-C7D3-E27EA3BB6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448" y="3893655"/>
            <a:ext cx="3444847" cy="22150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5236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20226-3F66-6110-06D4-804E95EA1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>
            <a:extLst>
              <a:ext uri="{FF2B5EF4-FFF2-40B4-BE49-F238E27FC236}">
                <a16:creationId xmlns:a16="http://schemas.microsoft.com/office/drawing/2014/main" id="{C7D0F88C-1981-509B-21EA-EC162B0B72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5244" y="1450636"/>
            <a:ext cx="6128956" cy="46607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6C075EA-36AF-AA6B-D806-5AF007D34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Raszter megemelése bizonyos pontokban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1B09DB1-C467-2456-6518-88626D898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047044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 szélturbinák helyén emeljük meg 100 m-</a:t>
            </a:r>
            <a:r>
              <a:rPr lang="hu-HU" dirty="0" err="1"/>
              <a:t>rel</a:t>
            </a:r>
            <a:r>
              <a:rPr lang="hu-HU" dirty="0"/>
              <a:t> a felszínmodellünket</a:t>
            </a:r>
          </a:p>
          <a:p>
            <a:r>
              <a:rPr lang="hu-HU" dirty="0"/>
              <a:t>megoldás</a:t>
            </a:r>
          </a:p>
          <a:p>
            <a:pPr lvl="1"/>
            <a:r>
              <a:rPr lang="hu-HU" dirty="0" err="1"/>
              <a:t>Spatial</a:t>
            </a:r>
            <a:r>
              <a:rPr lang="hu-HU" dirty="0"/>
              <a:t> </a:t>
            </a:r>
            <a:r>
              <a:rPr lang="hu-HU" dirty="0" err="1"/>
              <a:t>Analyst</a:t>
            </a:r>
            <a:r>
              <a:rPr lang="hu-HU" dirty="0"/>
              <a:t> &gt; Map Algebra &gt; </a:t>
            </a:r>
            <a:r>
              <a:rPr lang="hu-HU" dirty="0" err="1"/>
              <a:t>Raster</a:t>
            </a:r>
            <a:r>
              <a:rPr lang="hu-HU" dirty="0"/>
              <a:t> </a:t>
            </a:r>
            <a:r>
              <a:rPr lang="hu-HU" dirty="0" err="1"/>
              <a:t>Calculator</a:t>
            </a:r>
            <a:endParaRPr lang="hu-HU" dirty="0"/>
          </a:p>
          <a:p>
            <a:pPr lvl="1"/>
            <a:r>
              <a:rPr lang="hu-HU" dirty="0"/>
              <a:t>Con(</a:t>
            </a:r>
            <a:br>
              <a:rPr lang="hu-HU" dirty="0"/>
            </a:br>
            <a:r>
              <a:rPr lang="hu-HU" dirty="0"/>
              <a:t>  </a:t>
            </a:r>
            <a:r>
              <a:rPr lang="hu-HU" dirty="0" err="1"/>
              <a:t>IsNull</a:t>
            </a:r>
            <a:r>
              <a:rPr lang="hu-HU" dirty="0"/>
              <a:t>("</a:t>
            </a:r>
            <a:r>
              <a:rPr lang="hu-HU" dirty="0" err="1"/>
              <a:t>szelturbinak_raszterkent.tif</a:t>
            </a:r>
            <a:r>
              <a:rPr lang="hu-HU" dirty="0"/>
              <a:t>"),</a:t>
            </a:r>
            <a:br>
              <a:rPr lang="hu-HU" dirty="0"/>
            </a:br>
            <a:r>
              <a:rPr lang="hu-HU" dirty="0"/>
              <a:t>  "</a:t>
            </a:r>
            <a:r>
              <a:rPr lang="hu-HU" dirty="0" err="1"/>
              <a:t>felszinmodell.tif</a:t>
            </a:r>
            <a:r>
              <a:rPr lang="hu-HU" dirty="0"/>
              <a:t>",</a:t>
            </a:r>
            <a:br>
              <a:rPr lang="hu-HU" dirty="0"/>
            </a:br>
            <a:r>
              <a:rPr lang="hu-HU" dirty="0"/>
              <a:t>  "</a:t>
            </a:r>
            <a:r>
              <a:rPr lang="hu-HU" dirty="0" err="1"/>
              <a:t>felszinmodell.tif</a:t>
            </a:r>
            <a:r>
              <a:rPr lang="hu-HU" dirty="0"/>
              <a:t>" + 100</a:t>
            </a:r>
            <a:br>
              <a:rPr lang="hu-HU" dirty="0"/>
            </a:br>
            <a:r>
              <a:rPr lang="hu-HU" dirty="0"/>
              <a:t>)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7DAF114-3F9A-AFA3-A92D-96E04CC84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20E45C18-5EBF-45E5-65AE-513F513849BE}"/>
              </a:ext>
            </a:extLst>
          </p:cNvPr>
          <p:cNvSpPr/>
          <p:nvPr/>
        </p:nvSpPr>
        <p:spPr>
          <a:xfrm>
            <a:off x="7564058" y="1849106"/>
            <a:ext cx="436942" cy="4336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605DE449-09A2-2C87-E022-975EB704B36E}"/>
              </a:ext>
            </a:extLst>
          </p:cNvPr>
          <p:cNvSpPr/>
          <p:nvPr/>
        </p:nvSpPr>
        <p:spPr>
          <a:xfrm>
            <a:off x="11323258" y="5381364"/>
            <a:ext cx="436942" cy="4336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7511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503492-2B2D-29E5-EA82-5A8D25D8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Összelátás-vizsgálat – eszközök áttekintése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6ADB327-C791-44A4-E376-AC78D8FBC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631919" cy="4754563"/>
          </a:xfrm>
        </p:spPr>
        <p:txBody>
          <a:bodyPr/>
          <a:lstStyle/>
          <a:p>
            <a:r>
              <a:rPr lang="hu-HU" dirty="0"/>
              <a:t>3D </a:t>
            </a:r>
            <a:r>
              <a:rPr lang="hu-HU" dirty="0" err="1"/>
              <a:t>Analyst</a:t>
            </a:r>
            <a:r>
              <a:rPr lang="hu-HU" dirty="0"/>
              <a:t> </a:t>
            </a:r>
            <a:r>
              <a:rPr lang="hu-HU" dirty="0" err="1"/>
              <a:t>Toolbox</a:t>
            </a:r>
            <a:r>
              <a:rPr lang="hu-HU" dirty="0"/>
              <a:t> &gt; </a:t>
            </a:r>
            <a:r>
              <a:rPr lang="hu-HU" dirty="0" err="1"/>
              <a:t>Visibility</a:t>
            </a:r>
            <a:endParaRPr lang="hu-HU" dirty="0"/>
          </a:p>
          <a:p>
            <a:pPr lvl="1"/>
            <a:r>
              <a:rPr lang="hu-HU" dirty="0"/>
              <a:t>4 fő eszköz</a:t>
            </a:r>
          </a:p>
          <a:p>
            <a:pPr lvl="1"/>
            <a:r>
              <a:rPr lang="hu-HU" dirty="0"/>
              <a:t>a legtöbb eszköz megtalálható a </a:t>
            </a:r>
            <a:r>
              <a:rPr lang="hu-HU" dirty="0" err="1"/>
              <a:t>Spatial</a:t>
            </a:r>
            <a:r>
              <a:rPr lang="hu-HU" dirty="0"/>
              <a:t> </a:t>
            </a:r>
            <a:r>
              <a:rPr lang="hu-HU" dirty="0" err="1"/>
              <a:t>Analyst</a:t>
            </a:r>
            <a:r>
              <a:rPr lang="hu-HU" dirty="0"/>
              <a:t> &gt; Surface alatt is</a:t>
            </a:r>
          </a:p>
          <a:p>
            <a:r>
              <a:rPr lang="hu-HU" dirty="0" err="1"/>
              <a:t>Viewshed</a:t>
            </a:r>
            <a:endParaRPr lang="hu-HU" dirty="0"/>
          </a:p>
          <a:p>
            <a:pPr lvl="1"/>
            <a:r>
              <a:rPr lang="hu-HU" dirty="0"/>
              <a:t>egy vagy több megfigyelési pont közül</a:t>
            </a:r>
          </a:p>
          <a:p>
            <a:pPr lvl="1"/>
            <a:r>
              <a:rPr lang="hu-HU" dirty="0"/>
              <a:t>a rasztercellákból </a:t>
            </a:r>
            <a:r>
              <a:rPr lang="hu-HU" b="1" dirty="0"/>
              <a:t>hány</a:t>
            </a:r>
            <a:r>
              <a:rPr lang="hu-HU" dirty="0"/>
              <a:t> látható (vagy </a:t>
            </a:r>
            <a:r>
              <a:rPr lang="hu-HU" b="1" dirty="0"/>
              <a:t>látható-e</a:t>
            </a:r>
            <a:r>
              <a:rPr lang="hu-HU" dirty="0"/>
              <a:t> &gt;0)</a:t>
            </a:r>
          </a:p>
          <a:p>
            <a:pPr lvl="1"/>
            <a:r>
              <a:rPr lang="hu-HU" dirty="0"/>
              <a:t>figyelembe veszi a Föld görbületét és a fénytörést</a:t>
            </a:r>
          </a:p>
          <a:p>
            <a:r>
              <a:rPr lang="hu-HU" dirty="0" err="1"/>
              <a:t>Viewshed</a:t>
            </a:r>
            <a:r>
              <a:rPr lang="hu-HU" dirty="0"/>
              <a:t> 2</a:t>
            </a:r>
          </a:p>
          <a:p>
            <a:pPr lvl="1"/>
            <a:r>
              <a:rPr lang="hu-HU" dirty="0"/>
              <a:t>az előzőnél pontosabb</a:t>
            </a:r>
          </a:p>
          <a:p>
            <a:pPr lvl="1"/>
            <a:r>
              <a:rPr lang="hu-HU" dirty="0"/>
              <a:t>figyelembe veszi (az </a:t>
            </a:r>
            <a:r>
              <a:rPr lang="hu-HU" dirty="0" err="1"/>
              <a:t>előzőeken</a:t>
            </a:r>
            <a:r>
              <a:rPr lang="hu-HU" dirty="0"/>
              <a:t> túl) a megfigyelő magasságát, a látótávolságot stb.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EA4FAC3-F289-BBD0-E92D-02363BE93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6" name="Kép 5" descr="A képen szöveg, diagram, sor, Diagra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7519CA6-83C5-1EAC-2B4A-3256389DF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35" r="4981"/>
          <a:stretch/>
        </p:blipFill>
        <p:spPr>
          <a:xfrm>
            <a:off x="7470119" y="3699164"/>
            <a:ext cx="4562554" cy="24707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ép 8" descr="A képen képernyő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1AD2B09-520E-B0FD-DDD8-A0F284795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119" y="1414858"/>
            <a:ext cx="4562554" cy="21624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6431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D63511-C97B-7250-78FB-746DE0C99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Összelátás-vizsgálatok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33EE950-2BDC-EBB9-4102-611B22F87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többféle elemzési lehetőség</a:t>
            </a:r>
          </a:p>
          <a:p>
            <a:r>
              <a:rPr lang="hu-HU" dirty="0"/>
              <a:t>mindegyikhez szükséges egy pontos terep- vagy felszínmodell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1A9C517-24F1-B365-9B34-9F18E8A6F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6" name="Kép 5" descr="A képen szöveg, képernyőkép, pixel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69284DB-035E-A6BA-27A0-FBA48EC5E4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9841" y="3074669"/>
            <a:ext cx="5047858" cy="30334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 descr="A képen épület, Városépítészet, Méretarányos modell, váro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5EE5F10-D456-7939-D078-5A2DB9FF9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298" y="3074669"/>
            <a:ext cx="3963225" cy="30334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Kép 9" descr="A képen szöveg, térkép, képernyőkép, Grafikus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E469B97-7784-9BBD-3D80-426F84FE8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94" y="3074669"/>
            <a:ext cx="2690787" cy="30334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2817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E9FBE-20F5-B52F-B63C-15C4BC531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D01DFF-371C-5D3F-E4D3-7B9EFE289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Összelátás-vizsgálat – eszközök áttekintése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2DF73A1-6DBF-D619-FF09-628F31D98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792499" cy="4754563"/>
          </a:xfrm>
        </p:spPr>
        <p:txBody>
          <a:bodyPr/>
          <a:lstStyle/>
          <a:p>
            <a:r>
              <a:rPr lang="hu-HU" dirty="0" err="1"/>
              <a:t>Observer</a:t>
            </a:r>
            <a:r>
              <a:rPr lang="hu-HU" dirty="0"/>
              <a:t> </a:t>
            </a:r>
            <a:r>
              <a:rPr lang="hu-HU" dirty="0" err="1"/>
              <a:t>Points</a:t>
            </a:r>
            <a:endParaRPr lang="hu-HU" dirty="0"/>
          </a:p>
          <a:p>
            <a:pPr lvl="1"/>
            <a:r>
              <a:rPr lang="hu-HU" dirty="0"/>
              <a:t>egy vagy több megfigyelési pont közül</a:t>
            </a:r>
          </a:p>
          <a:p>
            <a:pPr lvl="1"/>
            <a:r>
              <a:rPr lang="hu-HU" dirty="0"/>
              <a:t>a rasztercellákból </a:t>
            </a:r>
            <a:r>
              <a:rPr lang="hu-HU" b="1" dirty="0"/>
              <a:t>melyek</a:t>
            </a:r>
            <a:r>
              <a:rPr lang="hu-HU" dirty="0"/>
              <a:t> láthatóak</a:t>
            </a:r>
          </a:p>
          <a:p>
            <a:pPr lvl="1"/>
            <a:r>
              <a:rPr lang="hu-HU" dirty="0"/>
              <a:t>figyelembe veszi a Föld görbületét és a fénytörést</a:t>
            </a:r>
          </a:p>
          <a:p>
            <a:r>
              <a:rPr lang="hu-HU" dirty="0"/>
              <a:t>Line Of </a:t>
            </a:r>
            <a:r>
              <a:rPr lang="hu-HU" dirty="0" err="1"/>
              <a:t>Sight</a:t>
            </a:r>
            <a:endParaRPr lang="hu-HU" dirty="0"/>
          </a:p>
          <a:p>
            <a:pPr lvl="1"/>
            <a:r>
              <a:rPr lang="hu-HU" dirty="0"/>
              <a:t>megfigyelő és megfigyelt pontokat összekötő vonalakat osztja szakaszokra a láthatóság alapján</a:t>
            </a:r>
          </a:p>
          <a:p>
            <a:pPr lvl="1"/>
            <a:r>
              <a:rPr lang="hu-HU" dirty="0"/>
              <a:t>a bemenet vonal geometriájú</a:t>
            </a:r>
          </a:p>
          <a:p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1D6563C-6BBF-34B8-93C3-6F6056442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10" name="Kép 9" descr="A képen szöveg, képernyőkép, tér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9CF7063-BBC1-9B42-7EC3-B562F6E2D2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0699" y="1340156"/>
            <a:ext cx="4401973" cy="27619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Kép 11" descr="A képen képernyőkép, szöve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5E98B34-BFC0-DC0B-94D7-B9797869C2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294"/>
          <a:stretch/>
        </p:blipFill>
        <p:spPr>
          <a:xfrm>
            <a:off x="7630699" y="4205087"/>
            <a:ext cx="4401974" cy="25574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7883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95DAD7A-F13A-0BD4-559A-194BFA798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Összelátás-vizsgálat – eszközök áttekintése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8A0D63D-7576-C00A-0D0A-E65D37D08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és az </a:t>
            </a:r>
            <a:r>
              <a:rPr lang="hu-HU" dirty="0" err="1"/>
              <a:t>ArcScene</a:t>
            </a:r>
            <a:r>
              <a:rPr lang="hu-HU" dirty="0"/>
              <a:t>-ben, interaktív módban is elemezhetjük/ábrázolhatjuk a </a:t>
            </a:r>
            <a:r>
              <a:rPr lang="hu-HU" dirty="0" err="1"/>
              <a:t>láthatóságot</a:t>
            </a:r>
            <a:endParaRPr lang="hu-HU" dirty="0"/>
          </a:p>
          <a:p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AB283B7-17F7-360D-EF86-E5FAE8FD7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8" name="Kép 7" descr="A képen térkép, víz, Légi fotó, légi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562E3B0-5A73-B676-7650-C01E7ED1B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021" y="1954870"/>
            <a:ext cx="8723306" cy="40529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2631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6CA29-6D67-A6D5-1146-0B6AF3176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6273EB-1D0F-41A0-82AA-9671EC846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Összelátás-vizsgálat – eszközök áttekintése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387EC84-A4FA-CC8A-216C-5A01D905C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és az </a:t>
            </a:r>
            <a:r>
              <a:rPr lang="hu-HU" dirty="0" err="1"/>
              <a:t>ArcScene</a:t>
            </a:r>
            <a:r>
              <a:rPr lang="hu-HU" dirty="0"/>
              <a:t>-ben, interaktív módban is elemezhetjük/ábrázolhatjuk a </a:t>
            </a:r>
            <a:r>
              <a:rPr lang="hu-HU" dirty="0" err="1"/>
              <a:t>láthatóságot</a:t>
            </a:r>
            <a:endParaRPr lang="hu-HU" dirty="0"/>
          </a:p>
          <a:p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E55555A-0477-6240-CDD8-F00A5061C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8" name="Kép 7" descr="A képen térkép, víz, Légi fotó, légi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17B4598-AA27-CAB6-1DED-4B347D072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021" y="1954870"/>
            <a:ext cx="8723306" cy="40529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C1E05E0D-1BE8-06BF-D493-81D86252C87C}"/>
              </a:ext>
            </a:extLst>
          </p:cNvPr>
          <p:cNvSpPr/>
          <p:nvPr/>
        </p:nvSpPr>
        <p:spPr>
          <a:xfrm rot="1225821">
            <a:off x="8283725" y="1226713"/>
            <a:ext cx="3586046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800" b="1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– </a:t>
            </a:r>
            <a:r>
              <a:rPr lang="hu-HU" sz="2800" b="1" cap="none" spc="0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NEM MUTATOM BE –</a:t>
            </a:r>
          </a:p>
        </p:txBody>
      </p:sp>
    </p:spTree>
    <p:extLst>
      <p:ext uri="{BB962C8B-B14F-4D97-AF65-F5344CB8AC3E}">
        <p14:creationId xmlns:p14="http://schemas.microsoft.com/office/powerpoint/2010/main" val="2643314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06B3EB-4DEE-3C73-B59C-5CC0C7A05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Összelátás-vizsgálat – eszközök áttekintése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FE7F03C-6AF8-6C28-B2D7-6A7E8D42E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7620000" cy="4754563"/>
          </a:xfrm>
        </p:spPr>
        <p:txBody>
          <a:bodyPr/>
          <a:lstStyle/>
          <a:p>
            <a:r>
              <a:rPr lang="hu-HU" dirty="0"/>
              <a:t>az összelátás-vizsgálatokhoz be kell kapcsolni  "3D </a:t>
            </a:r>
            <a:r>
              <a:rPr lang="hu-HU" dirty="0" err="1"/>
              <a:t>Analyst</a:t>
            </a:r>
            <a:r>
              <a:rPr lang="hu-HU" dirty="0"/>
              <a:t>" kiegészítést</a:t>
            </a:r>
          </a:p>
          <a:p>
            <a:pPr lvl="1"/>
            <a:r>
              <a:rPr lang="hu-HU" dirty="0" err="1"/>
              <a:t>Customize</a:t>
            </a:r>
            <a:r>
              <a:rPr lang="hu-HU" dirty="0"/>
              <a:t> &gt; </a:t>
            </a:r>
            <a:r>
              <a:rPr lang="hu-HU" dirty="0" err="1"/>
              <a:t>Extensions</a:t>
            </a:r>
            <a:r>
              <a:rPr lang="hu-HU" dirty="0"/>
              <a:t>…</a:t>
            </a:r>
          </a:p>
          <a:p>
            <a:endParaRPr lang="hu-HU" dirty="0"/>
          </a:p>
          <a:p>
            <a:r>
              <a:rPr lang="hu-HU" dirty="0"/>
              <a:t>DEMO</a:t>
            </a:r>
          </a:p>
          <a:p>
            <a:pPr lvl="1"/>
            <a:r>
              <a:rPr lang="hu-HU" dirty="0"/>
              <a:t>kapcsoljuk be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8D10E74-17F6-FF84-E27D-2E6C3D765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A8BE390-78B7-E918-AA12-93DDBA9E8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1422399"/>
            <a:ext cx="3573567" cy="46939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5641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E351176-557C-AF86-FDA1-0BFB7B202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Viewshed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9CEA730-D70F-D9C9-DAB0-ABAA84828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257800" cy="4754563"/>
          </a:xfrm>
        </p:spPr>
        <p:txBody>
          <a:bodyPr/>
          <a:lstStyle/>
          <a:p>
            <a:r>
              <a:rPr lang="hu-HU" dirty="0" err="1"/>
              <a:t>egészszámarasztert</a:t>
            </a:r>
            <a:r>
              <a:rPr lang="hu-HU" dirty="0"/>
              <a:t> készít</a:t>
            </a:r>
          </a:p>
          <a:p>
            <a:pPr lvl="1"/>
            <a:r>
              <a:rPr lang="hu-HU" dirty="0"/>
              <a:t>hány pontból látható a cella</a:t>
            </a:r>
          </a:p>
          <a:p>
            <a:pPr lvl="1"/>
            <a:r>
              <a:rPr lang="hu-HU" dirty="0"/>
              <a:t>0: semennyiből</a:t>
            </a:r>
          </a:p>
          <a:p>
            <a:r>
              <a:rPr lang="hu-HU" dirty="0"/>
              <a:t>binárisan színezi (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/>
              <a:t>visible</a:t>
            </a:r>
            <a:r>
              <a:rPr lang="hu-HU" dirty="0"/>
              <a:t> / </a:t>
            </a:r>
            <a:r>
              <a:rPr lang="hu-HU" dirty="0" err="1"/>
              <a:t>Visible</a:t>
            </a:r>
            <a:r>
              <a:rPr lang="hu-HU" dirty="0"/>
              <a:t>)</a:t>
            </a:r>
          </a:p>
          <a:p>
            <a:r>
              <a:rPr lang="hu-HU" dirty="0"/>
              <a:t>opcionálisan egy raszterbe kimenthetjük</a:t>
            </a:r>
          </a:p>
          <a:p>
            <a:pPr lvl="1"/>
            <a:r>
              <a:rPr lang="hu-HU" dirty="0"/>
              <a:t>hogy mennyivel kéne megemelni a cellákat, hogy már látható legyen legalább egy pontból</a:t>
            </a:r>
          </a:p>
          <a:p>
            <a:pPr lvl="1"/>
            <a:r>
              <a:rPr lang="hu-HU" dirty="0"/>
              <a:t>0 m azon cellákban, amik eleve láthatóak</a:t>
            </a:r>
          </a:p>
          <a:p>
            <a:r>
              <a:rPr lang="hu-HU" dirty="0"/>
              <a:t>a Föld görbületét is figyelembe vehetjük</a:t>
            </a:r>
          </a:p>
          <a:p>
            <a:pPr lvl="1"/>
            <a:r>
              <a:rPr lang="hu-HU" dirty="0"/>
              <a:t>ekkor a légkör törésmutatója megadható</a:t>
            </a:r>
          </a:p>
          <a:p>
            <a:br>
              <a:rPr lang="en-US" dirty="0"/>
            </a:b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C4B708F-944B-F498-D224-BC532F29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B279051-BE4A-2DD6-36D5-413CA1370D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422130"/>
            <a:ext cx="5956300" cy="46658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2177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34324-CD33-085C-5B75-758270DF2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56654C-F006-5B50-016C-35E33303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Viewshed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CE3A374-C02C-AE2B-A7A5-0063D626E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257800" cy="4754563"/>
          </a:xfrm>
        </p:spPr>
        <p:txBody>
          <a:bodyPr/>
          <a:lstStyle/>
          <a:p>
            <a:r>
              <a:rPr lang="hu-HU" dirty="0" err="1"/>
              <a:t>egészszámarasztert</a:t>
            </a:r>
            <a:r>
              <a:rPr lang="hu-HU" dirty="0"/>
              <a:t> készít</a:t>
            </a:r>
          </a:p>
          <a:p>
            <a:pPr lvl="1"/>
            <a:r>
              <a:rPr lang="hu-HU" dirty="0"/>
              <a:t>hány pontból látható a cella</a:t>
            </a:r>
          </a:p>
          <a:p>
            <a:pPr lvl="1"/>
            <a:r>
              <a:rPr lang="hu-HU" dirty="0"/>
              <a:t>0: semennyiből</a:t>
            </a:r>
          </a:p>
          <a:p>
            <a:r>
              <a:rPr lang="hu-HU" dirty="0"/>
              <a:t>binárisan színezi (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/>
              <a:t>visible</a:t>
            </a:r>
            <a:r>
              <a:rPr lang="hu-HU" dirty="0"/>
              <a:t> / </a:t>
            </a:r>
            <a:r>
              <a:rPr lang="hu-HU" dirty="0" err="1"/>
              <a:t>Visible</a:t>
            </a:r>
            <a:r>
              <a:rPr lang="hu-HU" dirty="0"/>
              <a:t>)</a:t>
            </a:r>
          </a:p>
          <a:p>
            <a:r>
              <a:rPr lang="hu-HU" dirty="0">
                <a:solidFill>
                  <a:srgbClr val="FF0000"/>
                </a:solidFill>
              </a:rPr>
              <a:t>opcionálisan egy raszterbe kimenthetjük</a:t>
            </a:r>
          </a:p>
          <a:p>
            <a:pPr lvl="1"/>
            <a:r>
              <a:rPr lang="hu-HU" dirty="0"/>
              <a:t>hogy mennyivel kéne megemelni a cellákat, hogy már látható legyen legalább egy pontból</a:t>
            </a:r>
          </a:p>
          <a:p>
            <a:pPr lvl="1"/>
            <a:r>
              <a:rPr lang="hu-HU" dirty="0"/>
              <a:t>0 m azon cellákban, amik eleve láthatóak</a:t>
            </a:r>
          </a:p>
          <a:p>
            <a:r>
              <a:rPr lang="hu-HU" dirty="0"/>
              <a:t>a Föld görbületét is figyelembe vehetjük</a:t>
            </a:r>
          </a:p>
          <a:p>
            <a:pPr lvl="1"/>
            <a:r>
              <a:rPr lang="hu-HU" dirty="0"/>
              <a:t>ekkor a légkör törésmutatója megadható</a:t>
            </a:r>
          </a:p>
          <a:p>
            <a:br>
              <a:rPr lang="en-US" dirty="0"/>
            </a:b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D83A703-D313-414C-B3A9-5CC46B9E4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421B688-081F-A0E0-023D-008E070B8B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422130"/>
            <a:ext cx="5956300" cy="46658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248710FC-C5F2-99FF-EE22-4247E1DC1A7B}"/>
              </a:ext>
            </a:extLst>
          </p:cNvPr>
          <p:cNvSpPr/>
          <p:nvPr/>
        </p:nvSpPr>
        <p:spPr>
          <a:xfrm>
            <a:off x="7086600" y="3784600"/>
            <a:ext cx="4470400" cy="342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1125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C9D4E-5CCC-8A64-37E4-FF03A3FF3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4F930C-1B7A-B0D7-9C25-E1473B2E2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Viewshed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EBEB65-62D2-CEC7-FF92-A1F92C0C1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257800" cy="4754563"/>
          </a:xfrm>
        </p:spPr>
        <p:txBody>
          <a:bodyPr/>
          <a:lstStyle/>
          <a:p>
            <a:r>
              <a:rPr lang="hu-HU" dirty="0" err="1"/>
              <a:t>egészszámarasztert</a:t>
            </a:r>
            <a:r>
              <a:rPr lang="hu-HU" dirty="0"/>
              <a:t> készít</a:t>
            </a:r>
          </a:p>
          <a:p>
            <a:pPr lvl="1"/>
            <a:r>
              <a:rPr lang="hu-HU" dirty="0"/>
              <a:t>hány pontból látható a cella</a:t>
            </a:r>
          </a:p>
          <a:p>
            <a:pPr lvl="1"/>
            <a:r>
              <a:rPr lang="hu-HU" dirty="0"/>
              <a:t>0: semennyiből</a:t>
            </a:r>
          </a:p>
          <a:p>
            <a:r>
              <a:rPr lang="hu-HU" dirty="0"/>
              <a:t>binárisan színezi (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/>
              <a:t>visible</a:t>
            </a:r>
            <a:r>
              <a:rPr lang="hu-HU" dirty="0"/>
              <a:t> / </a:t>
            </a:r>
            <a:r>
              <a:rPr lang="hu-HU" dirty="0" err="1"/>
              <a:t>Visible</a:t>
            </a:r>
            <a:r>
              <a:rPr lang="hu-HU" dirty="0"/>
              <a:t>)</a:t>
            </a:r>
          </a:p>
          <a:p>
            <a:r>
              <a:rPr lang="hu-HU" dirty="0"/>
              <a:t>opcionálisan egy raszterbe kimenthetjük</a:t>
            </a:r>
          </a:p>
          <a:p>
            <a:pPr lvl="1"/>
            <a:r>
              <a:rPr lang="hu-HU" dirty="0"/>
              <a:t>hogy mennyivel kéne megemelni a cellákat, hogy már látható legyen legalább egy pontból</a:t>
            </a:r>
          </a:p>
          <a:p>
            <a:pPr lvl="1"/>
            <a:r>
              <a:rPr lang="hu-HU" dirty="0"/>
              <a:t>0 m azon cellákban, amik eleve láthatóak</a:t>
            </a:r>
          </a:p>
          <a:p>
            <a:r>
              <a:rPr lang="hu-HU" dirty="0">
                <a:solidFill>
                  <a:srgbClr val="FF0000"/>
                </a:solidFill>
              </a:rPr>
              <a:t>a Föld görbületét is figyelembe vehetjük</a:t>
            </a:r>
          </a:p>
          <a:p>
            <a:pPr lvl="1"/>
            <a:r>
              <a:rPr lang="hu-HU" dirty="0"/>
              <a:t>ekkor a légkör törésmutatója megadható</a:t>
            </a:r>
          </a:p>
          <a:p>
            <a:br>
              <a:rPr lang="en-US" dirty="0"/>
            </a:b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2610DCF-91C8-A946-7519-DFA53EEA8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1088CA3-7B7F-BC60-BFEF-1CE0C5306E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422130"/>
            <a:ext cx="5956300" cy="46658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D133CD45-C8EF-E7CD-F397-0D160AA34889}"/>
              </a:ext>
            </a:extLst>
          </p:cNvPr>
          <p:cNvSpPr/>
          <p:nvPr/>
        </p:nvSpPr>
        <p:spPr>
          <a:xfrm>
            <a:off x="7086600" y="4419600"/>
            <a:ext cx="44704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5118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AA394-F6E7-E808-0F86-7D7922676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3843095-06C5-372E-7147-C71888A99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Viewshed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451A983-6618-7C8E-36FD-09E7BEEBF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257800" cy="4754563"/>
          </a:xfrm>
        </p:spPr>
        <p:txBody>
          <a:bodyPr/>
          <a:lstStyle/>
          <a:p>
            <a:r>
              <a:rPr lang="hu-HU" dirty="0" err="1"/>
              <a:t>egészszámarasztert</a:t>
            </a:r>
            <a:r>
              <a:rPr lang="hu-HU" dirty="0"/>
              <a:t> készít</a:t>
            </a:r>
          </a:p>
          <a:p>
            <a:pPr lvl="1"/>
            <a:r>
              <a:rPr lang="hu-HU" dirty="0"/>
              <a:t>hány pontból látható a cella</a:t>
            </a:r>
          </a:p>
          <a:p>
            <a:pPr lvl="1"/>
            <a:r>
              <a:rPr lang="hu-HU" dirty="0"/>
              <a:t>0: semennyiből</a:t>
            </a:r>
          </a:p>
          <a:p>
            <a:r>
              <a:rPr lang="hu-HU" dirty="0"/>
              <a:t>binárisan színezi (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/>
              <a:t>visible</a:t>
            </a:r>
            <a:r>
              <a:rPr lang="hu-HU" dirty="0"/>
              <a:t> / </a:t>
            </a:r>
            <a:r>
              <a:rPr lang="hu-HU" dirty="0" err="1"/>
              <a:t>Visible</a:t>
            </a:r>
            <a:r>
              <a:rPr lang="hu-HU" dirty="0"/>
              <a:t>)</a:t>
            </a:r>
          </a:p>
          <a:p>
            <a:r>
              <a:rPr lang="hu-HU" dirty="0"/>
              <a:t>opcionálisan egy raszterbe kimenthetjük</a:t>
            </a:r>
          </a:p>
          <a:p>
            <a:pPr lvl="1"/>
            <a:r>
              <a:rPr lang="hu-HU" dirty="0"/>
              <a:t>hogy mennyivel kéne megemelni a cellákat, hogy már látható legyen legalább egy pontból</a:t>
            </a:r>
          </a:p>
          <a:p>
            <a:pPr lvl="1"/>
            <a:r>
              <a:rPr lang="hu-HU" dirty="0"/>
              <a:t>0 m azon cellákban, amik eleve láthatóak</a:t>
            </a:r>
          </a:p>
          <a:p>
            <a:r>
              <a:rPr lang="hu-HU" dirty="0"/>
              <a:t>a Föld görbületét is figyelembe vehetjük</a:t>
            </a:r>
          </a:p>
          <a:p>
            <a:pPr lvl="1"/>
            <a:r>
              <a:rPr lang="hu-HU" dirty="0">
                <a:solidFill>
                  <a:srgbClr val="FF0000"/>
                </a:solidFill>
              </a:rPr>
              <a:t>ekkor a légkör törésmutatója megadható</a:t>
            </a:r>
          </a:p>
          <a:p>
            <a:br>
              <a:rPr lang="en-US" dirty="0"/>
            </a:b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0BBB933-AE1B-8A24-0629-4D7EDAA5E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E6F15D4-2EDC-2120-2A25-5B9485AAB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422130"/>
            <a:ext cx="5956300" cy="46658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1A69D6DE-D7B3-7858-05D3-9E78D28D9ECD}"/>
              </a:ext>
            </a:extLst>
          </p:cNvPr>
          <p:cNvSpPr/>
          <p:nvPr/>
        </p:nvSpPr>
        <p:spPr>
          <a:xfrm>
            <a:off x="7086600" y="4648200"/>
            <a:ext cx="4470400" cy="292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1662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71B04-B2D1-3942-1041-443E00AD5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CACC60-8EA7-B352-F228-E17EA9771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Viewshed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A33035E-1655-66EA-385C-2E0DF4059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3403600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számítsuk ki a felszínmodell minden cellájába, hogy látható-e valamelyik kilátóból</a:t>
            </a:r>
          </a:p>
          <a:p>
            <a:pPr lvl="1"/>
            <a:r>
              <a:rPr lang="hu-HU" dirty="0"/>
              <a:t>ne foglalkozzunk a Föld görbületével</a:t>
            </a:r>
          </a:p>
          <a:p>
            <a:pPr lvl="1"/>
            <a:r>
              <a:rPr lang="hu-HU" dirty="0"/>
              <a:t>az eredményt színezzük az összelátható kilátók száma alapján</a:t>
            </a:r>
            <a:br>
              <a:rPr lang="en-US" dirty="0"/>
            </a:b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15C7D61-9F4B-948A-53A0-92484AC9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B3E13248-64DB-1FE6-3172-60AD8DAB9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1801" y="1460500"/>
            <a:ext cx="7757434" cy="4622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5463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19C060-FE7C-778D-6B7C-FDF9EC8B2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 feladat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13A60B0-461D-8A16-1942-36572DD8D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567467" cy="4754563"/>
          </a:xfrm>
        </p:spPr>
        <p:txBody>
          <a:bodyPr/>
          <a:lstStyle/>
          <a:p>
            <a:r>
              <a:rPr lang="hu-HU" dirty="0"/>
              <a:t>vágd körbe az EOV-</a:t>
            </a:r>
            <a:r>
              <a:rPr lang="hu-HU" dirty="0" err="1"/>
              <a:t>ba</a:t>
            </a:r>
            <a:r>
              <a:rPr lang="hu-HU" dirty="0"/>
              <a:t> vetített szélturbinákat a vizsgálati területtel (</a:t>
            </a:r>
            <a:r>
              <a:rPr lang="hu-HU" dirty="0" err="1"/>
              <a:t>vizsgalati_terulet.shp</a:t>
            </a:r>
            <a:r>
              <a:rPr lang="hu-HU" dirty="0"/>
              <a:t>)</a:t>
            </a:r>
          </a:p>
          <a:p>
            <a:r>
              <a:rPr lang="hu-HU" dirty="0"/>
              <a:t>számítsd ki a korábban 100 m-</a:t>
            </a:r>
            <a:r>
              <a:rPr lang="hu-HU" dirty="0" err="1"/>
              <a:t>rel</a:t>
            </a:r>
            <a:r>
              <a:rPr lang="hu-HU" dirty="0"/>
              <a:t> megemelt felszínmodell (</a:t>
            </a:r>
            <a:r>
              <a:rPr lang="hu-HU" dirty="0" err="1"/>
              <a:t>felszinmodell_turbinaknal_megemelt.tif</a:t>
            </a:r>
            <a:r>
              <a:rPr lang="hu-HU" dirty="0"/>
              <a:t>) minden cellájába</a:t>
            </a:r>
          </a:p>
          <a:p>
            <a:pPr lvl="1"/>
            <a:r>
              <a:rPr lang="hu-HU" dirty="0"/>
              <a:t>hogy látható-e onnan legalább egy turbina</a:t>
            </a:r>
          </a:p>
          <a:p>
            <a:r>
              <a:rPr lang="hu-HU" dirty="0"/>
              <a:t>a Föld görbületével ne foglalkozz</a:t>
            </a:r>
          </a:p>
          <a:p>
            <a:r>
              <a:rPr lang="hu-HU" dirty="0"/>
              <a:t>egy külön raszter minden cellájába számítsd ki</a:t>
            </a:r>
          </a:p>
          <a:p>
            <a:pPr lvl="1"/>
            <a:r>
              <a:rPr lang="hu-HU" dirty="0"/>
              <a:t>hogy ott milyen magas épületből lehetne látni legalább egy turbinát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DFAF262-5480-B993-D50D-AA317D96D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03AC7A1-4A89-76F4-8176-48B567DB46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5667" y="1473201"/>
            <a:ext cx="5595833" cy="4584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6948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F0D78C-63AD-477C-EA93-003E065EF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Domborzatmodellek fajtái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C07F116-A924-A969-F6AC-4218CF2CA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digitális domborzatmodell</a:t>
            </a:r>
          </a:p>
          <a:p>
            <a:pPr lvl="1"/>
            <a:r>
              <a:rPr lang="hu-HU" dirty="0"/>
              <a:t>DDM, DEM, </a:t>
            </a:r>
            <a:r>
              <a:rPr lang="hu-HU" dirty="0" err="1"/>
              <a:t>digital</a:t>
            </a:r>
            <a:r>
              <a:rPr lang="hu-HU" dirty="0"/>
              <a:t> </a:t>
            </a:r>
            <a:r>
              <a:rPr lang="hu-HU" dirty="0" err="1"/>
              <a:t>elevation</a:t>
            </a:r>
            <a:r>
              <a:rPr lang="hu-HU" dirty="0"/>
              <a:t> </a:t>
            </a:r>
            <a:r>
              <a:rPr lang="hu-HU" dirty="0" err="1"/>
              <a:t>model</a:t>
            </a:r>
            <a:endParaRPr lang="hu-HU" dirty="0"/>
          </a:p>
          <a:p>
            <a:pPr lvl="1"/>
            <a:r>
              <a:rPr lang="hu-HU" dirty="0"/>
              <a:t>gyűjtőfogalom, terepmodell &amp; felszínmodell</a:t>
            </a:r>
          </a:p>
          <a:p>
            <a:r>
              <a:rPr lang="hu-HU" dirty="0"/>
              <a:t>digitális felszínmodell</a:t>
            </a:r>
          </a:p>
          <a:p>
            <a:pPr lvl="1"/>
            <a:r>
              <a:rPr lang="hu-HU" dirty="0"/>
              <a:t>DFM, DSM, </a:t>
            </a:r>
            <a:r>
              <a:rPr lang="hu-HU" dirty="0" err="1"/>
              <a:t>digital</a:t>
            </a:r>
            <a:r>
              <a:rPr lang="hu-HU" dirty="0"/>
              <a:t> </a:t>
            </a:r>
            <a:r>
              <a:rPr lang="hu-HU" dirty="0" err="1"/>
              <a:t>surface</a:t>
            </a:r>
            <a:r>
              <a:rPr lang="hu-HU" dirty="0"/>
              <a:t> </a:t>
            </a:r>
            <a:r>
              <a:rPr lang="hu-HU" dirty="0" err="1"/>
              <a:t>model</a:t>
            </a:r>
            <a:endParaRPr lang="hu-HU" dirty="0"/>
          </a:p>
          <a:p>
            <a:pPr lvl="1"/>
            <a:r>
              <a:rPr lang="hu-HU" dirty="0"/>
              <a:t>a felszín legfelső rétegének magassága</a:t>
            </a:r>
          </a:p>
          <a:p>
            <a:pPr lvl="1"/>
            <a:r>
              <a:rPr lang="hu-HU" dirty="0"/>
              <a:t>beleértve a természetes és mesterséges</a:t>
            </a:r>
            <a:br>
              <a:rPr lang="hu-HU" dirty="0"/>
            </a:br>
            <a:r>
              <a:rPr lang="hu-HU" dirty="0"/>
              <a:t>objektumokat (pl. fák, épületek)</a:t>
            </a:r>
          </a:p>
          <a:p>
            <a:r>
              <a:rPr lang="hu-HU" dirty="0"/>
              <a:t>digitális terepmodell</a:t>
            </a:r>
          </a:p>
          <a:p>
            <a:pPr lvl="1"/>
            <a:r>
              <a:rPr lang="hu-HU" dirty="0"/>
              <a:t>DTM, </a:t>
            </a:r>
            <a:r>
              <a:rPr lang="hu-HU" dirty="0" err="1"/>
              <a:t>digital</a:t>
            </a:r>
            <a:r>
              <a:rPr lang="hu-HU" dirty="0"/>
              <a:t> terrain </a:t>
            </a:r>
            <a:r>
              <a:rPr lang="hu-HU" dirty="0" err="1"/>
              <a:t>model</a:t>
            </a:r>
            <a:endParaRPr lang="hu-HU" dirty="0"/>
          </a:p>
          <a:p>
            <a:pPr lvl="1"/>
            <a:r>
              <a:rPr lang="hu-HU" dirty="0"/>
              <a:t>a földfelszín magassága, a növényzet és építmények nélkül</a:t>
            </a:r>
          </a:p>
          <a:p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74FC194-0744-F7C1-FD7D-F84EF862B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6" name="Kép 5" descr="A képen diagram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00B96C9-4B8E-7F9A-43FD-E43DBBFE4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069" y="1517650"/>
            <a:ext cx="5347335" cy="36451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0285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3DE3CC-D28D-1BAB-6BF9-C2A4D0B34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 feladat – megoldás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D648E08-ED56-D8CF-5CAD-3766B8D26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2400"/>
            <a:ext cx="5750317" cy="4754563"/>
          </a:xfrm>
        </p:spPr>
        <p:txBody>
          <a:bodyPr/>
          <a:lstStyle/>
          <a:p>
            <a:r>
              <a:rPr lang="hu-HU" dirty="0"/>
              <a:t>körbevágás</a:t>
            </a:r>
          </a:p>
          <a:p>
            <a:pPr lvl="1"/>
            <a:r>
              <a:rPr lang="hu-HU" dirty="0" err="1"/>
              <a:t>Clip</a:t>
            </a:r>
            <a:r>
              <a:rPr lang="hu-HU" dirty="0"/>
              <a:t> / </a:t>
            </a:r>
            <a:r>
              <a:rPr lang="hu-HU" dirty="0" err="1"/>
              <a:t>Intersect</a:t>
            </a:r>
            <a:r>
              <a:rPr lang="hu-HU" dirty="0"/>
              <a:t> / </a:t>
            </a:r>
            <a:r>
              <a:rPr lang="hu-HU" dirty="0" err="1"/>
              <a:t>Select</a:t>
            </a:r>
            <a:r>
              <a:rPr lang="hu-HU" dirty="0"/>
              <a:t> </a:t>
            </a:r>
            <a:r>
              <a:rPr lang="hu-HU" dirty="0" err="1"/>
              <a:t>Layer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Location</a:t>
            </a:r>
            <a:endParaRPr lang="hu-HU" dirty="0"/>
          </a:p>
          <a:p>
            <a:r>
              <a:rPr lang="hu-HU" dirty="0"/>
              <a:t>összelátás</a:t>
            </a:r>
          </a:p>
          <a:p>
            <a:pPr lvl="1"/>
            <a:r>
              <a:rPr lang="hu-HU" dirty="0" err="1"/>
              <a:t>Viewshed</a:t>
            </a:r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0A3546A-64E7-01F4-2CEF-BEFBC4C3F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8DD18DB1-3811-45AE-7F9D-55713F615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0" y="4065494"/>
            <a:ext cx="3401658" cy="20051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4EE6B3DD-C88E-8ED8-38AE-30580CFA5C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517" y="174172"/>
            <a:ext cx="5412983" cy="37643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940352B9-79B5-DDC2-0585-CFA3D74C34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517" y="4065494"/>
            <a:ext cx="5412983" cy="20051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9141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0D3228-9CA4-394D-F07D-A22061CCD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Viewshed</a:t>
            </a:r>
            <a:r>
              <a:rPr lang="hu-HU" dirty="0"/>
              <a:t> 2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92C3BC4-2D27-C1FC-3EF5-5D7243556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7531100" cy="4754563"/>
          </a:xfrm>
        </p:spPr>
        <p:txBody>
          <a:bodyPr/>
          <a:lstStyle/>
          <a:p>
            <a:r>
              <a:rPr lang="hu-HU" dirty="0"/>
              <a:t>részletesebb (de lassabb) elemzés</a:t>
            </a:r>
          </a:p>
          <a:p>
            <a:r>
              <a:rPr lang="hu-HU" dirty="0"/>
              <a:t>kevés számú megfigyelőpont esetén kérhetünk</a:t>
            </a:r>
          </a:p>
          <a:p>
            <a:pPr lvl="1"/>
            <a:r>
              <a:rPr lang="hu-HU" dirty="0"/>
              <a:t>a látható pontok száma (</a:t>
            </a:r>
            <a:r>
              <a:rPr lang="hu-HU" dirty="0" err="1"/>
              <a:t>Frequency</a:t>
            </a:r>
            <a:r>
              <a:rPr lang="hu-HU" dirty="0"/>
              <a:t>) helyett</a:t>
            </a:r>
          </a:p>
          <a:p>
            <a:pPr lvl="1"/>
            <a:r>
              <a:rPr lang="hu-HU" dirty="0"/>
              <a:t>az egyes pontokból látható régiókra osztott kategorikus rasztert is kimenetként (</a:t>
            </a:r>
            <a:r>
              <a:rPr lang="hu-HU" dirty="0" err="1"/>
              <a:t>Observers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mint az </a:t>
            </a:r>
            <a:r>
              <a:rPr lang="hu-HU" dirty="0" err="1"/>
              <a:t>Observer</a:t>
            </a:r>
            <a:r>
              <a:rPr lang="hu-HU" dirty="0"/>
              <a:t> </a:t>
            </a:r>
            <a:r>
              <a:rPr lang="hu-HU" dirty="0" err="1"/>
              <a:t>Points</a:t>
            </a:r>
            <a:r>
              <a:rPr lang="hu-HU" dirty="0"/>
              <a:t> eszköz esetén</a:t>
            </a:r>
          </a:p>
          <a:p>
            <a:r>
              <a:rPr lang="hu-HU" dirty="0"/>
              <a:t>megadható paraméterek</a:t>
            </a:r>
          </a:p>
          <a:p>
            <a:pPr lvl="1"/>
            <a:r>
              <a:rPr lang="hu-HU" dirty="0"/>
              <a:t>minimális és maximális látótávolság</a:t>
            </a:r>
          </a:p>
          <a:p>
            <a:pPr lvl="1"/>
            <a:r>
              <a:rPr lang="hu-HU" dirty="0"/>
              <a:t>pontok abszolút vagy relatív (a felszínmodellhez viszonyított) magassága – fix értékként vagy mezőből</a:t>
            </a:r>
          </a:p>
          <a:p>
            <a:pPr lvl="1"/>
            <a:r>
              <a:rPr lang="hu-HU" dirty="0"/>
              <a:t>és még sok egyéb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3300C07-A666-F41A-2EF2-AEC836C86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6" name="Kép 5" descr="A képen szöveg, térkép, képernyőkép, Grafikus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CC9E453-1A90-1F4C-152A-94DF9A043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9300" y="2663627"/>
            <a:ext cx="3655833" cy="40202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 descr="A képen diagram, sor, szöveg, lejtő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ECF6565-CF6D-8981-2D4D-849CB1A08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9300" y="122170"/>
            <a:ext cx="3661367" cy="24016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5857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E8737D3-26F8-172B-A1AD-865E487C4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(házi) feladat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E256A09-3393-4850-9570-DDCBB92AE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368800" cy="4754563"/>
          </a:xfrm>
        </p:spPr>
        <p:txBody>
          <a:bodyPr/>
          <a:lstStyle/>
          <a:p>
            <a:r>
              <a:rPr lang="hu-HU" dirty="0"/>
              <a:t>a felszínmodell minden cellájába számold ki</a:t>
            </a:r>
          </a:p>
          <a:p>
            <a:pPr lvl="1"/>
            <a:r>
              <a:rPr lang="hu-HU" dirty="0"/>
              <a:t>hogy hány kilátóból látható</a:t>
            </a:r>
          </a:p>
          <a:p>
            <a:pPr lvl="1"/>
            <a:r>
              <a:rPr lang="hu-HU" dirty="0"/>
              <a:t>feltételezve, hogy a kilátók 10 m magasak</a:t>
            </a:r>
          </a:p>
          <a:p>
            <a:r>
              <a:rPr lang="hu-HU" dirty="0"/>
              <a:t>a látótávolság legfeljebb 10 km legyen</a:t>
            </a:r>
          </a:p>
          <a:p>
            <a:r>
              <a:rPr lang="hu-HU" dirty="0"/>
              <a:t>egy másik raszterbe számítsd ki</a:t>
            </a:r>
          </a:p>
          <a:p>
            <a:pPr lvl="1"/>
            <a:r>
              <a:rPr lang="hu-HU" dirty="0"/>
              <a:t>hogy az adott cellába milyen magas épületet kéne emelni, hogy összelátható legyen legalább egy kilátóval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CD1D33F-435A-A97C-3B08-F49DFB27B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34AB7D0-F467-AFA7-5596-2F742AED8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06999" y="1503097"/>
            <a:ext cx="6828761" cy="45931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9916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A5F95-D334-F32D-3278-3C4026B97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1BA219-1BFD-D2E1-F05A-FCF0C330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(házi) feladat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AEC5AC2-D586-57C2-9F1A-F14FF08C4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368800" cy="4754563"/>
          </a:xfrm>
        </p:spPr>
        <p:txBody>
          <a:bodyPr/>
          <a:lstStyle/>
          <a:p>
            <a:r>
              <a:rPr lang="hu-HU" dirty="0"/>
              <a:t>a felszínmodell minden cellájába számold ki</a:t>
            </a:r>
          </a:p>
          <a:p>
            <a:pPr lvl="1"/>
            <a:r>
              <a:rPr lang="hu-HU" dirty="0"/>
              <a:t>hogy hány kilátóból látható</a:t>
            </a:r>
          </a:p>
          <a:p>
            <a:pPr lvl="1"/>
            <a:r>
              <a:rPr lang="hu-HU" dirty="0"/>
              <a:t>feltételezve, hogy a kilátók 10 m magasak</a:t>
            </a:r>
          </a:p>
          <a:p>
            <a:r>
              <a:rPr lang="hu-HU" dirty="0"/>
              <a:t>a látótávolság legfeljebb 10 km legyen</a:t>
            </a:r>
          </a:p>
          <a:p>
            <a:r>
              <a:rPr lang="hu-HU" dirty="0"/>
              <a:t>egy másik raszterbe számítsd ki</a:t>
            </a:r>
          </a:p>
          <a:p>
            <a:pPr lvl="1"/>
            <a:r>
              <a:rPr lang="hu-HU" dirty="0"/>
              <a:t>hogy az adott cellába milyen magas épületet kéne emelni, hogy összelátható legyen legalább egy kilátóval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37FBC37-C151-EB07-5DB0-1C47E02EF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EFB4EC09-25C5-A71D-7DB3-8B69AF05BBC5}"/>
              </a:ext>
            </a:extLst>
          </p:cNvPr>
          <p:cNvSpPr/>
          <p:nvPr/>
        </p:nvSpPr>
        <p:spPr>
          <a:xfrm rot="1225821">
            <a:off x="1138019" y="588426"/>
            <a:ext cx="3465693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800" b="1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– MERT </a:t>
            </a:r>
            <a:r>
              <a:rPr lang="hu-HU" sz="2800" b="1" cap="none" spc="0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SOKÁIG FUT –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370A3F6-3F6E-6D46-68FC-F395200A8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06999" y="1503097"/>
            <a:ext cx="6828761" cy="45931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5190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5895A-04F1-2F50-58B8-4BD7C128A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368B7E-8E0C-628B-5693-77D3D463F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(házi) feladat – megoldás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1C76222-F5D6-8376-22FA-27B6C44B6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245100" cy="4754563"/>
          </a:xfrm>
        </p:spPr>
        <p:txBody>
          <a:bodyPr/>
          <a:lstStyle/>
          <a:p>
            <a:r>
              <a:rPr lang="hu-HU" dirty="0" err="1"/>
              <a:t>Viewshed</a:t>
            </a:r>
            <a:r>
              <a:rPr lang="hu-HU" dirty="0"/>
              <a:t> 2</a:t>
            </a:r>
          </a:p>
          <a:p>
            <a:r>
              <a:rPr lang="hu-HU" dirty="0"/>
              <a:t>megadandó paraméterek</a:t>
            </a:r>
          </a:p>
          <a:p>
            <a:pPr lvl="1"/>
            <a:r>
              <a:rPr lang="hu-HU" dirty="0"/>
              <a:t>Input </a:t>
            </a:r>
            <a:r>
              <a:rPr lang="hu-HU" dirty="0" err="1"/>
              <a:t>raster</a:t>
            </a:r>
            <a:endParaRPr lang="hu-HU" dirty="0"/>
          </a:p>
          <a:p>
            <a:pPr lvl="1"/>
            <a:r>
              <a:rPr lang="hu-HU" dirty="0"/>
              <a:t>Output </a:t>
            </a:r>
            <a:r>
              <a:rPr lang="hu-HU" dirty="0" err="1"/>
              <a:t>raster</a:t>
            </a:r>
            <a:endParaRPr lang="hu-HU" dirty="0"/>
          </a:p>
          <a:p>
            <a:pPr lvl="1"/>
            <a:r>
              <a:rPr lang="hu-HU" dirty="0"/>
              <a:t>Output </a:t>
            </a:r>
            <a:r>
              <a:rPr lang="hu-HU" dirty="0" err="1"/>
              <a:t>above</a:t>
            </a:r>
            <a:r>
              <a:rPr lang="hu-HU" dirty="0"/>
              <a:t> </a:t>
            </a:r>
            <a:r>
              <a:rPr lang="hu-HU" dirty="0" err="1"/>
              <a:t>ground</a:t>
            </a:r>
            <a:r>
              <a:rPr lang="hu-HU" dirty="0"/>
              <a:t> </a:t>
            </a:r>
            <a:r>
              <a:rPr lang="hu-HU" dirty="0" err="1"/>
              <a:t>level</a:t>
            </a:r>
            <a:r>
              <a:rPr lang="hu-HU" dirty="0"/>
              <a:t> </a:t>
            </a:r>
            <a:r>
              <a:rPr lang="hu-HU" dirty="0" err="1"/>
              <a:t>raster</a:t>
            </a:r>
            <a:endParaRPr lang="hu-HU" dirty="0"/>
          </a:p>
          <a:p>
            <a:pPr lvl="1"/>
            <a:r>
              <a:rPr lang="hu-HU" dirty="0" err="1"/>
              <a:t>Analysis</a:t>
            </a:r>
            <a:r>
              <a:rPr lang="hu-HU" dirty="0"/>
              <a:t> </a:t>
            </a:r>
            <a:r>
              <a:rPr lang="hu-HU" dirty="0" err="1"/>
              <a:t>type</a:t>
            </a:r>
            <a:r>
              <a:rPr lang="hu-HU" dirty="0"/>
              <a:t>: FREQUENCY</a:t>
            </a:r>
          </a:p>
          <a:p>
            <a:pPr lvl="1"/>
            <a:r>
              <a:rPr lang="hu-HU" dirty="0" err="1"/>
              <a:t>Observer</a:t>
            </a:r>
            <a:r>
              <a:rPr lang="hu-HU" dirty="0"/>
              <a:t> </a:t>
            </a:r>
            <a:r>
              <a:rPr lang="hu-HU" dirty="0" err="1"/>
              <a:t>offset</a:t>
            </a:r>
            <a:r>
              <a:rPr lang="hu-HU" dirty="0"/>
              <a:t>: 10 </a:t>
            </a:r>
            <a:r>
              <a:rPr lang="hu-HU" dirty="0" err="1"/>
              <a:t>Meters</a:t>
            </a:r>
            <a:endParaRPr lang="hu-HU" dirty="0"/>
          </a:p>
          <a:p>
            <a:pPr lvl="1"/>
            <a:r>
              <a:rPr lang="hu-HU" dirty="0" err="1"/>
              <a:t>Outer</a:t>
            </a:r>
            <a:r>
              <a:rPr lang="hu-HU" dirty="0"/>
              <a:t> </a:t>
            </a:r>
            <a:r>
              <a:rPr lang="hu-HU" dirty="0" err="1"/>
              <a:t>radius</a:t>
            </a:r>
            <a:r>
              <a:rPr lang="hu-HU" dirty="0"/>
              <a:t>: 10 </a:t>
            </a:r>
            <a:r>
              <a:rPr lang="hu-HU" dirty="0" err="1"/>
              <a:t>Kilometers</a:t>
            </a: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EFEAB37-5C62-C183-0D20-7ED90A6FE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54390BD2-37B0-1B2C-6988-F7403B50C9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0600" y="186872"/>
            <a:ext cx="5982394" cy="29754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6DA2696F-A7C9-6C60-918D-651A20A838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0600" y="3318328"/>
            <a:ext cx="5982394" cy="3365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2002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D56BDB-2511-346D-7F78-264FCD625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Observer</a:t>
            </a:r>
            <a:r>
              <a:rPr lang="hu-HU" dirty="0"/>
              <a:t> </a:t>
            </a:r>
            <a:r>
              <a:rPr lang="hu-HU" dirty="0" err="1"/>
              <a:t>points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EBA003E-AC52-5468-BC3B-CC76671A0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731309" cy="4754563"/>
          </a:xfrm>
        </p:spPr>
        <p:txBody>
          <a:bodyPr/>
          <a:lstStyle/>
          <a:p>
            <a:r>
              <a:rPr lang="hu-HU" dirty="0"/>
              <a:t>legfeljebb 16 megfigyelőpont adható meg</a:t>
            </a:r>
          </a:p>
          <a:p>
            <a:r>
              <a:rPr lang="hu-HU" dirty="0"/>
              <a:t>az eredmény egy kategorikus raszter</a:t>
            </a:r>
          </a:p>
          <a:p>
            <a:pPr lvl="1"/>
            <a:r>
              <a:rPr lang="hu-HU" dirty="0"/>
              <a:t>többoszlopos attribútumtáblával</a:t>
            </a:r>
          </a:p>
          <a:p>
            <a:r>
              <a:rPr lang="hu-HU" dirty="0"/>
              <a:t>az attribútumtáblában kijelölt sor (=kategória) a térképen is </a:t>
            </a:r>
            <a:r>
              <a:rPr lang="hu-HU"/>
              <a:t>kiemelődik</a:t>
            </a:r>
            <a:r>
              <a:rPr lang="hu-HU" dirty="0"/>
              <a:t> (►)</a:t>
            </a:r>
          </a:p>
          <a:p>
            <a:r>
              <a:rPr lang="hu-HU" dirty="0"/>
              <a:t>az egyes megfigyelőpontok láthatósága binárisan kódolva (0/1)</a:t>
            </a:r>
          </a:p>
          <a:p>
            <a:pPr lvl="1"/>
            <a:r>
              <a:rPr lang="hu-HU" dirty="0"/>
              <a:t>a cellaérték (</a:t>
            </a:r>
            <a:r>
              <a:rPr lang="hu-HU" dirty="0" err="1"/>
              <a:t>Value</a:t>
            </a:r>
            <a:r>
              <a:rPr lang="hu-HU" dirty="0"/>
              <a:t>) a bináris kódok 1, 2, 4, 8 stb. "helyiértékekkel" súlyozott összege</a:t>
            </a:r>
          </a:p>
          <a:p>
            <a:r>
              <a:rPr lang="hu-HU" dirty="0"/>
              <a:t>pl. a 4., 5. és 6. megfigyelőpontról látható cellák értéke</a:t>
            </a:r>
          </a:p>
          <a:p>
            <a:pPr lvl="1"/>
            <a:r>
              <a:rPr lang="hu-HU" dirty="0"/>
              <a:t>2</a:t>
            </a:r>
            <a:r>
              <a:rPr lang="hu-HU" baseline="30000" dirty="0"/>
              <a:t>3</a:t>
            </a:r>
            <a:r>
              <a:rPr lang="hu-HU" dirty="0"/>
              <a:t> + 2</a:t>
            </a:r>
            <a:r>
              <a:rPr lang="hu-HU" baseline="30000" dirty="0"/>
              <a:t>4</a:t>
            </a:r>
            <a:r>
              <a:rPr lang="hu-HU" dirty="0"/>
              <a:t> + 2</a:t>
            </a:r>
            <a:r>
              <a:rPr lang="hu-HU" baseline="30000" dirty="0"/>
              <a:t>5</a:t>
            </a:r>
            <a:r>
              <a:rPr lang="hu-HU" dirty="0"/>
              <a:t> = 8 + 16 + 32 = 56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1EE967A-381F-ED66-4580-27D2AE080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8" name="Kép 7" descr="A képen szöveg, képernyőkép, tér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7B92F68-9461-2C75-C1DF-954CECE57D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1302" y="154384"/>
            <a:ext cx="4482791" cy="27619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E6A244DD-5ABE-01D5-EC81-2E3327609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9509" y="3047999"/>
            <a:ext cx="4494584" cy="36358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9921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D56BDB-2511-346D-7F78-264FCD625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Observer</a:t>
            </a:r>
            <a:r>
              <a:rPr lang="hu-HU" dirty="0"/>
              <a:t> </a:t>
            </a:r>
            <a:r>
              <a:rPr lang="hu-HU" dirty="0" err="1"/>
              <a:t>points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EBA003E-AC52-5468-BC3B-CC76671A0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244949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a felszínmodell minden celláját soroljunk be kategóriákba az alapján</a:t>
            </a:r>
          </a:p>
          <a:p>
            <a:pPr lvl="1"/>
            <a:r>
              <a:rPr lang="hu-HU" dirty="0"/>
              <a:t>hogy a vizsgálati területre eső hét szélturbina közül melyek láthatóak róla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1EE967A-381F-ED66-4580-27D2AE080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B9A260E-6649-0B60-7C1C-D1A2F3295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149" y="681037"/>
            <a:ext cx="6927851" cy="54100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85236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3ACECF-484A-67AD-E55D-EE88BC7CD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Értékkiemelés pontok alól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16A9566-D54C-BA1B-A087-7CDC4FC47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798415" cy="4754563"/>
          </a:xfrm>
        </p:spPr>
        <p:txBody>
          <a:bodyPr/>
          <a:lstStyle/>
          <a:p>
            <a:r>
              <a:rPr lang="hu-HU" dirty="0" err="1"/>
              <a:t>Spatial</a:t>
            </a:r>
            <a:r>
              <a:rPr lang="hu-HU" dirty="0"/>
              <a:t> </a:t>
            </a:r>
            <a:r>
              <a:rPr lang="hu-HU" dirty="0" err="1"/>
              <a:t>Analyst</a:t>
            </a:r>
            <a:r>
              <a:rPr lang="hu-HU" dirty="0"/>
              <a:t> &gt; </a:t>
            </a:r>
            <a:r>
              <a:rPr lang="hu-HU" dirty="0" err="1"/>
              <a:t>Extraction</a:t>
            </a:r>
            <a:r>
              <a:rPr lang="hu-HU" dirty="0"/>
              <a:t> &gt; </a:t>
            </a:r>
            <a:r>
              <a:rPr lang="hu-HU" dirty="0" err="1"/>
              <a:t>Extract</a:t>
            </a:r>
            <a:r>
              <a:rPr lang="hu-HU" dirty="0"/>
              <a:t> </a:t>
            </a:r>
            <a:r>
              <a:rPr lang="hu-HU" dirty="0" err="1"/>
              <a:t>Values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Points</a:t>
            </a:r>
            <a:endParaRPr lang="hu-HU" dirty="0"/>
          </a:p>
          <a:p>
            <a:r>
              <a:rPr lang="hu-HU" dirty="0"/>
              <a:t>DEMO</a:t>
            </a:r>
          </a:p>
          <a:p>
            <a:pPr lvl="1"/>
            <a:r>
              <a:rPr lang="hu-HU" dirty="0"/>
              <a:t>minden kilátóhoz rendeljük hozzá, hogy mely szélturbinákból látható</a:t>
            </a:r>
          </a:p>
          <a:p>
            <a:pPr lvl="1"/>
            <a:r>
              <a:rPr lang="hu-HU" dirty="0"/>
              <a:t>tartsuk meg az eredeti oszlopokat</a:t>
            </a:r>
          </a:p>
          <a:p>
            <a:pPr lvl="1"/>
            <a:r>
              <a:rPr lang="hu-HU" dirty="0"/>
              <a:t>színezzük a kilátókat az alapján, hogy a 4. szélturbina </a:t>
            </a:r>
            <a:r>
              <a:rPr lang="hu-HU"/>
              <a:t>látható-e róluk</a:t>
            </a: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B69E605-C74E-5EB1-94C2-2AE00A59C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8BCBB40-021B-2172-C3AD-AF0D97000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615" y="1422400"/>
            <a:ext cx="5402407" cy="4660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4973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0BE3B9-2109-8B14-2680-E2886D466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 feladat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F33FC28-381D-452D-B615-AD55C72EE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578600" cy="4754563"/>
          </a:xfrm>
        </p:spPr>
        <p:txBody>
          <a:bodyPr/>
          <a:lstStyle/>
          <a:p>
            <a:r>
              <a:rPr lang="hu-HU" dirty="0"/>
              <a:t>jelöld ki azt a 11 kilátót</a:t>
            </a:r>
          </a:p>
          <a:p>
            <a:pPr lvl="1"/>
            <a:r>
              <a:rPr lang="hu-HU" dirty="0"/>
              <a:t>amelynek ismert a neve (vagyis nem egy szóköz áll a "</a:t>
            </a:r>
            <a:r>
              <a:rPr lang="hu-HU" dirty="0" err="1"/>
              <a:t>name</a:t>
            </a:r>
            <a:r>
              <a:rPr lang="hu-HU" dirty="0"/>
              <a:t>" mezőben)</a:t>
            </a:r>
          </a:p>
          <a:p>
            <a:pPr lvl="1"/>
            <a:r>
              <a:rPr lang="hu-HU" dirty="0"/>
              <a:t>és az országos tájképvédelmi övezeten kívül esik</a:t>
            </a:r>
          </a:p>
          <a:p>
            <a:r>
              <a:rPr lang="hu-HU" dirty="0"/>
              <a:t>számítsd ki a felszínmodell minden cellájába</a:t>
            </a:r>
          </a:p>
          <a:p>
            <a:pPr lvl="1"/>
            <a:r>
              <a:rPr lang="hu-HU" dirty="0"/>
              <a:t>hogy mely kijelölt kilátókból látható</a:t>
            </a:r>
          </a:p>
          <a:p>
            <a:r>
              <a:rPr lang="hu-HU" dirty="0"/>
              <a:t>készíts egy bináris rasztert</a:t>
            </a:r>
          </a:p>
          <a:p>
            <a:pPr lvl="1"/>
            <a:r>
              <a:rPr lang="hu-HU" dirty="0"/>
              <a:t>amely 1-est tartalmaz az 1. kilátóból látható cellákban és 0-st máshol</a:t>
            </a:r>
          </a:p>
          <a:p>
            <a:r>
              <a:rPr lang="hu-HU" dirty="0"/>
              <a:t>TIPP: ehhez használd a maradékképző </a:t>
            </a:r>
            <a:r>
              <a:rPr lang="hu-HU" dirty="0" err="1"/>
              <a:t>Mod</a:t>
            </a:r>
            <a:r>
              <a:rPr lang="hu-HU" dirty="0"/>
              <a:t>() függvényt</a:t>
            </a:r>
          </a:p>
          <a:p>
            <a:pPr lvl="1"/>
            <a:r>
              <a:rPr lang="hu-HU" dirty="0"/>
              <a:t>az 1. kilátóból látható cellákban az érték páratlan</a:t>
            </a:r>
          </a:p>
          <a:p>
            <a:pPr lvl="1"/>
            <a:r>
              <a:rPr lang="hu-HU" dirty="0"/>
              <a:t>vagyis 2-vel osztva &gt;0 maradékot ad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69895AF-847D-8562-1D49-0FEAF650F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B7C8219-CDC5-1788-8D7E-885A74D11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800" y="187315"/>
            <a:ext cx="4668837" cy="3720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5CF9951A-1886-5337-3775-946BF52CF7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6800" y="4076699"/>
            <a:ext cx="4668837" cy="26071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67186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0BE3B9-2109-8B14-2680-E2886D466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 feladat – megoldás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F33FC28-381D-452D-B615-AD55C72EE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3676695" cy="4754563"/>
          </a:xfrm>
        </p:spPr>
        <p:txBody>
          <a:bodyPr/>
          <a:lstStyle/>
          <a:p>
            <a:r>
              <a:rPr lang="hu-HU" dirty="0" err="1"/>
              <a:t>Select</a:t>
            </a:r>
            <a:r>
              <a:rPr lang="hu-HU" dirty="0"/>
              <a:t> </a:t>
            </a:r>
            <a:r>
              <a:rPr lang="hu-HU" dirty="0" err="1"/>
              <a:t>Layer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Attributes</a:t>
            </a:r>
            <a:endParaRPr lang="hu-HU" dirty="0"/>
          </a:p>
          <a:p>
            <a:pPr lvl="1"/>
            <a:r>
              <a:rPr lang="hu-HU" dirty="0"/>
              <a:t>"</a:t>
            </a:r>
            <a:r>
              <a:rPr lang="hu-HU" dirty="0" err="1"/>
              <a:t>name</a:t>
            </a:r>
            <a:r>
              <a:rPr lang="hu-HU" dirty="0"/>
              <a:t>" &lt;&gt; ' '</a:t>
            </a:r>
          </a:p>
          <a:p>
            <a:r>
              <a:rPr lang="hu-HU" dirty="0" err="1"/>
              <a:t>Select</a:t>
            </a:r>
            <a:r>
              <a:rPr lang="hu-HU" dirty="0"/>
              <a:t> </a:t>
            </a:r>
            <a:r>
              <a:rPr lang="hu-HU" dirty="0" err="1"/>
              <a:t>Layer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Location</a:t>
            </a:r>
            <a:endParaRPr lang="hu-HU" dirty="0"/>
          </a:p>
          <a:p>
            <a:pPr lvl="1"/>
            <a:r>
              <a:rPr lang="hu-HU" dirty="0" err="1"/>
              <a:t>remove</a:t>
            </a:r>
            <a:r>
              <a:rPr lang="hu-HU" dirty="0"/>
              <a:t> </a:t>
            </a:r>
            <a:r>
              <a:rPr lang="hu-HU" dirty="0" err="1"/>
              <a:t>from</a:t>
            </a:r>
            <a:endParaRPr lang="hu-HU" dirty="0"/>
          </a:p>
          <a:p>
            <a:pPr lvl="1"/>
            <a:r>
              <a:rPr lang="hu-HU" dirty="0"/>
              <a:t>kilatok –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within</a:t>
            </a:r>
            <a:r>
              <a:rPr lang="hu-HU" dirty="0"/>
              <a:t> – </a:t>
            </a:r>
            <a:r>
              <a:rPr lang="hu-HU" dirty="0" err="1"/>
              <a:t>orszagos_tajkepvedelmi_ovezet</a:t>
            </a:r>
            <a:endParaRPr lang="hu-HU" dirty="0"/>
          </a:p>
          <a:p>
            <a:r>
              <a:rPr lang="hu-HU" dirty="0" err="1"/>
              <a:t>Observer</a:t>
            </a:r>
            <a:r>
              <a:rPr lang="hu-HU" dirty="0"/>
              <a:t> </a:t>
            </a:r>
            <a:r>
              <a:rPr lang="hu-HU" dirty="0" err="1"/>
              <a:t>Points</a:t>
            </a:r>
            <a:endParaRPr lang="hu-HU" dirty="0"/>
          </a:p>
          <a:p>
            <a:r>
              <a:rPr lang="hu-HU" dirty="0" err="1"/>
              <a:t>Raster</a:t>
            </a:r>
            <a:r>
              <a:rPr lang="hu-HU" dirty="0"/>
              <a:t> </a:t>
            </a:r>
            <a:r>
              <a:rPr lang="hu-HU" dirty="0" err="1"/>
              <a:t>Calculator</a:t>
            </a:r>
            <a:endParaRPr lang="hu-HU" dirty="0"/>
          </a:p>
          <a:p>
            <a:pPr lvl="1"/>
            <a:r>
              <a:rPr lang="hu-HU" dirty="0"/>
              <a:t>Con(</a:t>
            </a:r>
            <a:r>
              <a:rPr lang="hu-HU" dirty="0" err="1"/>
              <a:t>Mod</a:t>
            </a:r>
            <a:r>
              <a:rPr lang="hu-HU" dirty="0"/>
              <a:t>("kilatok_lathatosagi_kategoriai.tif",2) &gt; 0, 1, 0)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69895AF-847D-8562-1D49-0FEAF650F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9CBCF5D4-C00E-D4F1-7EFE-176600A7C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009" y="193819"/>
            <a:ext cx="2306331" cy="32351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EA29493-3B99-9528-8FAB-5C198F7A2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009" y="3531812"/>
            <a:ext cx="2306331" cy="32115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CEA9E13-5955-910B-EA2A-F8A24892B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7454" y="174173"/>
            <a:ext cx="5070246" cy="32548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1F8681BD-78AF-30A0-4AB6-FC6E890CBB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7454" y="3530150"/>
            <a:ext cx="5070246" cy="32115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6096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62F13-C7BC-25A6-5FA7-45CF3363A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1C3F8A-4ED4-CEA0-743C-0C16D61FC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Domborzatmodellek fajtái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836D24D-1B86-14C0-6F0F-999280B9A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néha a domborzatmodellt és a terepmodellt szinonimaként kezelik</a:t>
            </a:r>
          </a:p>
          <a:p>
            <a:r>
              <a:rPr lang="hu-HU" dirty="0"/>
              <a:t>egy dolog a fontos:</a:t>
            </a:r>
          </a:p>
          <a:p>
            <a:pPr lvl="1"/>
            <a:r>
              <a:rPr lang="hu-HU" dirty="0"/>
              <a:t>a raszterünk terep- vagy felszínmodell?</a:t>
            </a:r>
          </a:p>
          <a:p>
            <a:pPr lvl="1"/>
            <a:r>
              <a:rPr lang="hu-HU" dirty="0"/>
              <a:t>vagyis a vegetációt/épületállományt magában foglalja-e</a:t>
            </a:r>
          </a:p>
          <a:p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E3FEE2A-78DB-8EDC-AA47-D314E2789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6" name="Kép 5" descr="A képen térkép, képernyőkép, zátony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724F360-06DF-E79C-6636-E5B2A33908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830" y="3128992"/>
            <a:ext cx="7550514" cy="29723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0532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ABDC653-771F-A736-AFB7-CECB373FA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Line of </a:t>
            </a:r>
            <a:r>
              <a:rPr lang="hu-HU" dirty="0" err="1"/>
              <a:t>sight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FDA3B0A-E4B4-7361-3EBD-E757A1433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642798" cy="4754563"/>
          </a:xfrm>
        </p:spPr>
        <p:txBody>
          <a:bodyPr/>
          <a:lstStyle/>
          <a:p>
            <a:r>
              <a:rPr lang="hu-HU" dirty="0"/>
              <a:t>a bemenet vonal geometriájú</a:t>
            </a:r>
          </a:p>
          <a:p>
            <a:pPr lvl="1"/>
            <a:r>
              <a:rPr lang="hu-HU" dirty="0"/>
              <a:t>a vonal kezdőpontja a megfigyelőpont</a:t>
            </a:r>
          </a:p>
          <a:p>
            <a:pPr lvl="1"/>
            <a:r>
              <a:rPr lang="hu-HU" dirty="0"/>
              <a:t>a vonal végpontja pedig a megfigyelt pont</a:t>
            </a:r>
          </a:p>
          <a:p>
            <a:r>
              <a:rPr lang="hu-HU" dirty="0"/>
              <a:t>kimenetként kétszer annyi elemet kapunk</a:t>
            </a:r>
          </a:p>
          <a:p>
            <a:pPr lvl="1"/>
            <a:r>
              <a:rPr lang="hu-HU" dirty="0"/>
              <a:t>mint amennyi a bemenetben volt</a:t>
            </a:r>
          </a:p>
          <a:p>
            <a:pPr lvl="1"/>
            <a:r>
              <a:rPr lang="hu-HU" dirty="0"/>
              <a:t>az eredeti vonalak látható és nem látható szakaszi</a:t>
            </a:r>
          </a:p>
          <a:p>
            <a:pPr lvl="1"/>
            <a:r>
              <a:rPr lang="hu-HU" dirty="0"/>
              <a:t>többrészes geometriaként</a:t>
            </a:r>
          </a:p>
          <a:p>
            <a:r>
              <a:rPr lang="hu-HU" dirty="0"/>
              <a:t>az attribútumtábla fontos mezői</a:t>
            </a:r>
          </a:p>
          <a:p>
            <a:pPr lvl="1"/>
            <a:r>
              <a:rPr lang="hu-HU" dirty="0" err="1"/>
              <a:t>SourceOID</a:t>
            </a:r>
            <a:r>
              <a:rPr lang="hu-HU" dirty="0"/>
              <a:t>: a bemeneti vonal azonosítója (FID), ez alapján hozzácsatolhatjuk (</a:t>
            </a:r>
            <a:r>
              <a:rPr lang="hu-HU" dirty="0" err="1"/>
              <a:t>Join</a:t>
            </a:r>
            <a:r>
              <a:rPr lang="hu-HU" dirty="0"/>
              <a:t>) az eredeti adattáblát</a:t>
            </a:r>
          </a:p>
          <a:p>
            <a:pPr lvl="1"/>
            <a:r>
              <a:rPr lang="hu-HU" dirty="0" err="1"/>
              <a:t>VisCode</a:t>
            </a:r>
            <a:r>
              <a:rPr lang="hu-HU" dirty="0"/>
              <a:t>: 1 (látható) / 2 (nem látható)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0677091-FF8E-6185-7DCF-58563F66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6" name="Kép 5" descr="A képen épület, képernyőkép, kültéri, váro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60A0711-A52F-B797-CE3A-C433B9B79C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" t="2123" r="2424" b="7587"/>
          <a:stretch/>
        </p:blipFill>
        <p:spPr>
          <a:xfrm>
            <a:off x="7480999" y="167594"/>
            <a:ext cx="4551343" cy="19260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 descr="A képen térkép, képernyő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83F35D3-9106-DF0B-CD13-07428EE767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0998" y="4730398"/>
            <a:ext cx="4551343" cy="19600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Kép 9" descr="A képen képernyőkép, Tervrajz, 3D modell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D364CA4-A651-78E8-FC0E-81B5BFC0E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999" y="2264235"/>
            <a:ext cx="4540112" cy="22955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23885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CFBC7-DD5D-B834-DD64-78E353A85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C86147-1C64-7F74-C88C-52A4B7DB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Line of </a:t>
            </a:r>
            <a:r>
              <a:rPr lang="hu-HU" dirty="0" err="1"/>
              <a:t>sight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B916B2E-A448-17BD-79D0-EECCC897A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2400"/>
            <a:ext cx="6796313" cy="4754563"/>
          </a:xfrm>
        </p:spPr>
        <p:txBody>
          <a:bodyPr/>
          <a:lstStyle/>
          <a:p>
            <a:r>
              <a:rPr lang="hu-HU" dirty="0"/>
              <a:t>automatikusan 1 m-</a:t>
            </a:r>
            <a:r>
              <a:rPr lang="hu-HU" dirty="0" err="1"/>
              <a:t>rel</a:t>
            </a:r>
            <a:r>
              <a:rPr lang="hu-HU" dirty="0"/>
              <a:t> elemel mindent a talajtól</a:t>
            </a:r>
          </a:p>
          <a:p>
            <a:r>
              <a:rPr lang="hu-HU" dirty="0"/>
              <a:t>ha ez nem megfelelő nekünk, akkor</a:t>
            </a:r>
          </a:p>
          <a:p>
            <a:pPr lvl="1"/>
            <a:r>
              <a:rPr lang="hu-HU" dirty="0"/>
              <a:t>vagy használjunk 3D-s vonalat</a:t>
            </a:r>
          </a:p>
          <a:p>
            <a:pPr lvl="1"/>
            <a:r>
              <a:rPr lang="hu-HU" dirty="0"/>
              <a:t>vagy adjunk a 2D-s vonal attribútumtáblájához egy </a:t>
            </a:r>
            <a:r>
              <a:rPr lang="hu-HU" dirty="0" err="1"/>
              <a:t>OffsetA</a:t>
            </a:r>
            <a:r>
              <a:rPr lang="hu-HU" dirty="0"/>
              <a:t> és </a:t>
            </a:r>
            <a:r>
              <a:rPr lang="hu-HU" dirty="0" err="1"/>
              <a:t>OffsetB</a:t>
            </a:r>
            <a:r>
              <a:rPr lang="hu-HU" dirty="0"/>
              <a:t> nevű számmező, ami a kezdő- és végpont magasságát jelzi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DA3E92C-A7C5-DA9B-F1D5-C9A6FFBB8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9" name="Kép 8" descr="A képen szöveg, sor, képernyőkép, Diagra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4EBCDCD-BB22-EB35-F38C-467A01FDD7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4513" y="1509484"/>
            <a:ext cx="4383315" cy="22775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32281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9D70E-3B04-965C-4FCB-3412F0DC7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CFD6B98-8B4C-DC3B-E4B7-33F125B34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Line of </a:t>
            </a:r>
            <a:r>
              <a:rPr lang="hu-HU" dirty="0" err="1"/>
              <a:t>sight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E7D967F-ED3C-CF8D-6B77-11AEF3576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2400"/>
            <a:ext cx="6796313" cy="4754563"/>
          </a:xfrm>
        </p:spPr>
        <p:txBody>
          <a:bodyPr/>
          <a:lstStyle/>
          <a:p>
            <a:r>
              <a:rPr lang="hu-HU" dirty="0"/>
              <a:t>automatikusan 1 m-</a:t>
            </a:r>
            <a:r>
              <a:rPr lang="hu-HU" dirty="0" err="1"/>
              <a:t>rel</a:t>
            </a:r>
            <a:r>
              <a:rPr lang="hu-HU" dirty="0"/>
              <a:t> elemel mindent a talajtól</a:t>
            </a:r>
          </a:p>
          <a:p>
            <a:r>
              <a:rPr lang="hu-HU" dirty="0"/>
              <a:t>ha ez nem megfelelő nekünk, akkor</a:t>
            </a:r>
          </a:p>
          <a:p>
            <a:pPr lvl="1"/>
            <a:r>
              <a:rPr lang="hu-HU" dirty="0"/>
              <a:t>vagy használjunk 3D-s vonalat</a:t>
            </a:r>
          </a:p>
          <a:p>
            <a:pPr lvl="1"/>
            <a:r>
              <a:rPr lang="hu-HU" dirty="0"/>
              <a:t>vagy adjunk a 2D-s vonal attribútumtáblájához egy </a:t>
            </a:r>
            <a:r>
              <a:rPr lang="hu-HU" dirty="0" err="1"/>
              <a:t>OffsetA</a:t>
            </a:r>
            <a:r>
              <a:rPr lang="hu-HU" dirty="0"/>
              <a:t> és </a:t>
            </a:r>
            <a:r>
              <a:rPr lang="hu-HU" dirty="0" err="1"/>
              <a:t>OffsetB</a:t>
            </a:r>
            <a:r>
              <a:rPr lang="hu-HU" dirty="0"/>
              <a:t> nevű számmező, ami a kezdő- és végpont magasságát jelzi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48DC67D-8717-078E-79FB-2D3FE1216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9" name="Kép 8" descr="A képen szöveg, sor, képernyőkép, Diagra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698D85E-8D4C-E024-5811-8A1807649B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4513" y="1509484"/>
            <a:ext cx="4383315" cy="22775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0A99664A-8423-3F3B-10FB-DFFFD9971DD1}"/>
              </a:ext>
            </a:extLst>
          </p:cNvPr>
          <p:cNvSpPr/>
          <p:nvPr/>
        </p:nvSpPr>
        <p:spPr>
          <a:xfrm rot="1225821">
            <a:off x="4536022" y="2166654"/>
            <a:ext cx="3586046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800" b="1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– </a:t>
            </a:r>
            <a:r>
              <a:rPr lang="hu-HU" sz="2800" b="1" cap="none" spc="0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NEM MUTATOM BE –</a:t>
            </a:r>
          </a:p>
        </p:txBody>
      </p:sp>
    </p:spTree>
    <p:extLst>
      <p:ext uri="{BB962C8B-B14F-4D97-AF65-F5344CB8AC3E}">
        <p14:creationId xmlns:p14="http://schemas.microsoft.com/office/powerpoint/2010/main" val="2972643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4BC259-56B2-E178-1491-855367C9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Line of </a:t>
            </a:r>
            <a:r>
              <a:rPr lang="hu-HU" dirty="0" err="1"/>
              <a:t>sight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13BD804-AEF3-BB08-B776-0ABE38632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721958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vizsgáljuk meg, hogy a János-hegyről húzott vonalszakaszok (</a:t>
            </a:r>
            <a:r>
              <a:rPr lang="hu-HU" dirty="0" err="1"/>
              <a:t>szakaszok_Janos_hegy.shp</a:t>
            </a:r>
            <a:r>
              <a:rPr lang="hu-HU" dirty="0"/>
              <a:t>) mely részei látszanak a János-hegyről</a:t>
            </a:r>
          </a:p>
          <a:p>
            <a:pPr lvl="1"/>
            <a:r>
              <a:rPr lang="hu-HU" dirty="0"/>
              <a:t>az eredmény attribútumtáblájához fűzzük hozzá a bemeneti réteg mezőit, hogy lássuk a megfigyelt célpont nevét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63BE86A-4B1C-470F-03D7-2EF947827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926E2EB-DE81-AD9D-5D42-1B7167F6E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158" y="1422399"/>
            <a:ext cx="6427104" cy="46518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97711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E031BF-2ABC-07C1-237F-1EBFA7417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 feladat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8814A9E-AED0-4F89-7286-BBFBF51CD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315676" cy="4754563"/>
          </a:xfrm>
        </p:spPr>
        <p:txBody>
          <a:bodyPr/>
          <a:lstStyle/>
          <a:p>
            <a:r>
              <a:rPr lang="hu-HU" dirty="0"/>
              <a:t>nyisd meg a </a:t>
            </a:r>
            <a:r>
              <a:rPr lang="hu-HU" dirty="0" err="1"/>
              <a:t>szakaszok_Nagy_Hars_hegy.shp</a:t>
            </a:r>
            <a:r>
              <a:rPr lang="hu-HU" dirty="0"/>
              <a:t> attribútumtábláját</a:t>
            </a:r>
          </a:p>
          <a:p>
            <a:pPr lvl="1"/>
            <a:r>
              <a:rPr lang="hu-HU" dirty="0"/>
              <a:t>és győződj meg róla, hogy a nagy-hárs-hegyi </a:t>
            </a:r>
            <a:r>
              <a:rPr lang="hu-HU" dirty="0" err="1"/>
              <a:t>Kaán</a:t>
            </a:r>
            <a:r>
              <a:rPr lang="hu-HU" dirty="0"/>
              <a:t> Károly-kilátó magassága megfelelően rögzítve van benne</a:t>
            </a:r>
          </a:p>
          <a:p>
            <a:r>
              <a:rPr lang="hu-HU" dirty="0"/>
              <a:t>készítsd el a szakaszok felosztását látható és nem látható részekre</a:t>
            </a:r>
          </a:p>
          <a:p>
            <a:pPr lvl="1"/>
            <a:r>
              <a:rPr lang="hu-HU" dirty="0"/>
              <a:t>a felszínmodellt felhasználva</a:t>
            </a:r>
          </a:p>
          <a:p>
            <a:r>
              <a:rPr lang="hu-HU" dirty="0"/>
              <a:t>a látható szakaszokat mentsd ki külön </a:t>
            </a:r>
            <a:r>
              <a:rPr lang="hu-HU" dirty="0" err="1"/>
              <a:t>shapefile-ba</a:t>
            </a: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30905C1-D5D6-7855-D0D4-45DF66CF7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80184E9-6EC5-E660-1CDD-604B81591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76" y="1465944"/>
            <a:ext cx="6857710" cy="46082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064379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0AB4B-74BD-BE97-3B7C-A6BF686F6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4C7832-58D1-7EE1-BBD1-EE87DF613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 feladat – megoldás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E8E1379-5CF5-BA4F-09BD-B684D20E9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777C4B7A-82D9-7B7A-3C5A-FF50806C7E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5770" y="130631"/>
            <a:ext cx="6691086" cy="27277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8B560FFC-7A84-E57B-8F33-8190299383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5771" y="2997006"/>
            <a:ext cx="6691086" cy="31364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artalom helye 13">
            <a:extLst>
              <a:ext uri="{FF2B5EF4-FFF2-40B4-BE49-F238E27FC236}">
                <a16:creationId xmlns:a16="http://schemas.microsoft.com/office/drawing/2014/main" id="{B040DDAF-2587-4C1B-9799-B3F05405C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517570" cy="4754563"/>
          </a:xfrm>
        </p:spPr>
        <p:txBody>
          <a:bodyPr/>
          <a:lstStyle/>
          <a:p>
            <a:r>
              <a:rPr lang="hu-HU" dirty="0" err="1"/>
              <a:t>OffsetA</a:t>
            </a:r>
            <a:r>
              <a:rPr lang="hu-HU" dirty="0"/>
              <a:t> mező meg van adva</a:t>
            </a:r>
          </a:p>
          <a:p>
            <a:r>
              <a:rPr lang="hu-HU" dirty="0"/>
              <a:t>Line Of </a:t>
            </a:r>
            <a:r>
              <a:rPr lang="hu-HU" dirty="0" err="1"/>
              <a:t>Sight</a:t>
            </a:r>
            <a:endParaRPr lang="hu-HU" dirty="0"/>
          </a:p>
          <a:p>
            <a:r>
              <a:rPr lang="hu-HU" dirty="0" err="1"/>
              <a:t>Select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Attributes</a:t>
            </a:r>
            <a:endParaRPr lang="hu-HU" dirty="0"/>
          </a:p>
          <a:p>
            <a:pPr lvl="1"/>
            <a:r>
              <a:rPr lang="hu-HU" dirty="0"/>
              <a:t>"</a:t>
            </a:r>
            <a:r>
              <a:rPr lang="hu-HU" dirty="0" err="1"/>
              <a:t>VisCode</a:t>
            </a:r>
            <a:r>
              <a:rPr lang="hu-HU" dirty="0"/>
              <a:t>" = 1</a:t>
            </a:r>
          </a:p>
          <a:p>
            <a:r>
              <a:rPr lang="hu-HU" dirty="0"/>
              <a:t>Data &gt; Export Data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E9C99651-94CD-9DAA-93EC-743D47E41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972" y="3117622"/>
            <a:ext cx="1871662" cy="15382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40229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1577BC-F1E0-FA8D-67BE-4D345634D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Villódzás vizsgálata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A940226-4FAA-64F8-BFB7-4BEEB3312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2400"/>
            <a:ext cx="6357982" cy="4754563"/>
          </a:xfrm>
        </p:spPr>
        <p:txBody>
          <a:bodyPr/>
          <a:lstStyle/>
          <a:p>
            <a:r>
              <a:rPr lang="hu-HU" dirty="0" err="1"/>
              <a:t>shadow</a:t>
            </a:r>
            <a:r>
              <a:rPr lang="hu-HU" dirty="0"/>
              <a:t> </a:t>
            </a:r>
            <a:r>
              <a:rPr lang="hu-HU" dirty="0" err="1"/>
              <a:t>flicker</a:t>
            </a:r>
            <a:endParaRPr lang="hu-HU" dirty="0"/>
          </a:p>
          <a:p>
            <a:r>
              <a:rPr lang="hu-HU" dirty="0"/>
              <a:t>a szélturbinák nem csak csúnyák és ökológiai problémákat okozhatnak</a:t>
            </a:r>
          </a:p>
          <a:p>
            <a:pPr lvl="1"/>
            <a:r>
              <a:rPr lang="hu-HU" dirty="0"/>
              <a:t>hanem a forgó lapátok az ismétlődő árnyékhatásukkal villódzást keltenek</a:t>
            </a:r>
          </a:p>
          <a:p>
            <a:r>
              <a:rPr lang="hu-HU" dirty="0"/>
              <a:t>szokás vizsgálni, hogy</a:t>
            </a:r>
          </a:p>
          <a:p>
            <a:pPr lvl="1"/>
            <a:r>
              <a:rPr lang="hu-HU" dirty="0"/>
              <a:t>hol</a:t>
            </a:r>
          </a:p>
          <a:p>
            <a:pPr lvl="1"/>
            <a:r>
              <a:rPr lang="hu-HU" dirty="0"/>
              <a:t>mikor (mely napszakban, az év mely napjaiban)</a:t>
            </a:r>
          </a:p>
          <a:p>
            <a:pPr lvl="1"/>
            <a:r>
              <a:rPr lang="hu-HU" dirty="0"/>
              <a:t>mennyi ideig (nap/év, perc/év) jelentkezik a hatás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D16FD79-9FFD-3123-3040-A0D07B69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6" name="Kép 5" descr="A képen szélmalom, festmén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43E5CCB-455F-4CA6-C640-1DF399D6A7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6183" y="3429000"/>
            <a:ext cx="4836160" cy="26270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 descr="A képen tervezés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B50903D-1128-0354-6B71-FB517163C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183" y="529670"/>
            <a:ext cx="4836160" cy="27203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53440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1577BC-F1E0-FA8D-67BE-4D345634D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38" y="174172"/>
            <a:ext cx="11283962" cy="959304"/>
          </a:xfrm>
        </p:spPr>
        <p:txBody>
          <a:bodyPr/>
          <a:lstStyle/>
          <a:p>
            <a:r>
              <a:rPr lang="hu-HU" dirty="0"/>
              <a:t>Villódzás vizsgálata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A940226-4FAA-64F8-BFB7-4BEEB3312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38" y="1422400"/>
            <a:ext cx="7944007" cy="4754563"/>
          </a:xfrm>
        </p:spPr>
        <p:txBody>
          <a:bodyPr/>
          <a:lstStyle/>
          <a:p>
            <a:r>
              <a:rPr lang="hu-HU" dirty="0" err="1"/>
              <a:t>ArcMapben</a:t>
            </a:r>
            <a:r>
              <a:rPr lang="hu-HU" dirty="0"/>
              <a:t> nincs eszköz rá</a:t>
            </a:r>
          </a:p>
          <a:p>
            <a:r>
              <a:rPr lang="hu-HU" dirty="0"/>
              <a:t>lehetőségek</a:t>
            </a:r>
          </a:p>
          <a:p>
            <a:pPr lvl="1"/>
            <a:r>
              <a:rPr lang="hu-HU" dirty="0" err="1"/>
              <a:t>WindPRO</a:t>
            </a:r>
            <a:r>
              <a:rPr lang="hu-HU" dirty="0"/>
              <a:t>, </a:t>
            </a:r>
            <a:r>
              <a:rPr lang="hu-HU" dirty="0" err="1"/>
              <a:t>OpenWind</a:t>
            </a:r>
            <a:r>
              <a:rPr lang="hu-HU" dirty="0"/>
              <a:t>, </a:t>
            </a:r>
            <a:r>
              <a:rPr lang="hu-HU" dirty="0" err="1"/>
              <a:t>WAsP</a:t>
            </a:r>
            <a:r>
              <a:rPr lang="hu-HU" dirty="0"/>
              <a:t>: szélerőmű-tervező szoftverek</a:t>
            </a:r>
          </a:p>
          <a:p>
            <a:pPr lvl="1"/>
            <a:r>
              <a:rPr lang="hu-HU" dirty="0"/>
              <a:t>QGIS + </a:t>
            </a:r>
            <a:r>
              <a:rPr lang="hu-HU" dirty="0" err="1"/>
              <a:t>Shadow</a:t>
            </a:r>
            <a:r>
              <a:rPr lang="hu-HU" dirty="0"/>
              <a:t> </a:t>
            </a:r>
            <a:r>
              <a:rPr lang="hu-HU" dirty="0" err="1"/>
              <a:t>Flicker</a:t>
            </a:r>
            <a:r>
              <a:rPr lang="hu-HU" dirty="0"/>
              <a:t>/</a:t>
            </a:r>
            <a:r>
              <a:rPr lang="hu-HU" dirty="0" err="1"/>
              <a:t>ShadowAnalysis</a:t>
            </a:r>
            <a:r>
              <a:rPr lang="hu-HU" dirty="0"/>
              <a:t> </a:t>
            </a:r>
            <a:r>
              <a:rPr lang="hu-HU" dirty="0" err="1"/>
              <a:t>pluginek</a:t>
            </a:r>
            <a:endParaRPr lang="hu-HU" dirty="0"/>
          </a:p>
          <a:p>
            <a:pPr lvl="1"/>
            <a:r>
              <a:rPr lang="hu-HU" dirty="0"/>
              <a:t>közelítő modellek (árnyékolásvizsgálat)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D16FD79-9FFD-3123-3040-A0D07B69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7" name="Kép 6" descr="A képen szöveg, képernyőkép, diagram, tér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B99E18C-95C0-DF25-D17D-B02910EC0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846" y="3517304"/>
            <a:ext cx="4020004" cy="26295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ép 8" descr="A képen szöveg, térkép, diagram, képernyő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24B1AD7-00E1-E489-5FEC-5735A6736E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097"/>
          <a:stretch/>
        </p:blipFill>
        <p:spPr>
          <a:xfrm>
            <a:off x="8013845" y="145144"/>
            <a:ext cx="4020004" cy="32155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Kép 11" descr="A képen térkép, képernyőkép, szöve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9912D51-932B-B5E7-061B-3AEE5F7B44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50" y="3517304"/>
            <a:ext cx="7705725" cy="26596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42903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8F61D-7A96-EA08-7A7E-F49702371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A938CF-D19C-3873-D2E7-C481BF44F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38" y="174172"/>
            <a:ext cx="11283962" cy="959304"/>
          </a:xfrm>
        </p:spPr>
        <p:txBody>
          <a:bodyPr/>
          <a:lstStyle/>
          <a:p>
            <a:r>
              <a:rPr lang="hu-HU" dirty="0"/>
              <a:t>Villódzás vizsgálata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D7FFE02-5D2A-B5D9-A411-D6953AD68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38" y="1422400"/>
            <a:ext cx="7944007" cy="4754563"/>
          </a:xfrm>
        </p:spPr>
        <p:txBody>
          <a:bodyPr/>
          <a:lstStyle/>
          <a:p>
            <a:r>
              <a:rPr lang="hu-HU" dirty="0" err="1"/>
              <a:t>ArcMapben</a:t>
            </a:r>
            <a:r>
              <a:rPr lang="hu-HU" dirty="0"/>
              <a:t> nincs eszköz rá</a:t>
            </a:r>
          </a:p>
          <a:p>
            <a:r>
              <a:rPr lang="hu-HU" dirty="0"/>
              <a:t>lehetőségek</a:t>
            </a:r>
          </a:p>
          <a:p>
            <a:pPr lvl="1"/>
            <a:r>
              <a:rPr lang="hu-HU" dirty="0" err="1"/>
              <a:t>WindPRO</a:t>
            </a:r>
            <a:r>
              <a:rPr lang="hu-HU" dirty="0"/>
              <a:t>, </a:t>
            </a:r>
            <a:r>
              <a:rPr lang="hu-HU" dirty="0" err="1"/>
              <a:t>OpenWind</a:t>
            </a:r>
            <a:r>
              <a:rPr lang="hu-HU" dirty="0"/>
              <a:t>, </a:t>
            </a:r>
            <a:r>
              <a:rPr lang="hu-HU" dirty="0" err="1"/>
              <a:t>WAsP</a:t>
            </a:r>
            <a:r>
              <a:rPr lang="hu-HU" dirty="0"/>
              <a:t>: szélerőmű-tervező szoftverek</a:t>
            </a:r>
          </a:p>
          <a:p>
            <a:pPr lvl="1"/>
            <a:r>
              <a:rPr lang="hu-HU" dirty="0"/>
              <a:t>QGIS + </a:t>
            </a:r>
            <a:r>
              <a:rPr lang="hu-HU" dirty="0" err="1"/>
              <a:t>Shadow</a:t>
            </a:r>
            <a:r>
              <a:rPr lang="hu-HU" dirty="0"/>
              <a:t> </a:t>
            </a:r>
            <a:r>
              <a:rPr lang="hu-HU" dirty="0" err="1"/>
              <a:t>Flicker</a:t>
            </a:r>
            <a:r>
              <a:rPr lang="hu-HU" dirty="0"/>
              <a:t>/</a:t>
            </a:r>
            <a:r>
              <a:rPr lang="hu-HU" dirty="0" err="1"/>
              <a:t>ShadowAnalysis</a:t>
            </a:r>
            <a:r>
              <a:rPr lang="hu-HU" dirty="0"/>
              <a:t> </a:t>
            </a:r>
            <a:r>
              <a:rPr lang="hu-HU" dirty="0" err="1"/>
              <a:t>pluginek</a:t>
            </a:r>
            <a:endParaRPr lang="hu-HU" dirty="0"/>
          </a:p>
          <a:p>
            <a:pPr lvl="1"/>
            <a:r>
              <a:rPr lang="hu-HU" dirty="0"/>
              <a:t>közelítő modellek (árnyékolásvizsgálat)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CCC0ED1-35A9-4894-FE7A-47D7B505D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7" name="Kép 6" descr="A képen szöveg, képernyőkép, diagram, tér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E7439FD-C461-9BA5-ADFA-8BD8CCE7B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846" y="3517304"/>
            <a:ext cx="4020004" cy="26295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ép 8" descr="A képen szöveg, térkép, diagram, képernyő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8AA20DF-3755-428B-0479-2A730F9A5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097"/>
          <a:stretch/>
        </p:blipFill>
        <p:spPr>
          <a:xfrm>
            <a:off x="8013845" y="145144"/>
            <a:ext cx="4020004" cy="32155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Kép 11" descr="A képen térkép, képernyőkép, szöve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4D51C36-9501-8D61-E12E-EC25DA7958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50" y="3517304"/>
            <a:ext cx="7705725" cy="26596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7ECA309A-B6EC-F079-E7ED-25F001AB9145}"/>
              </a:ext>
            </a:extLst>
          </p:cNvPr>
          <p:cNvSpPr/>
          <p:nvPr/>
        </p:nvSpPr>
        <p:spPr>
          <a:xfrm rot="1225821">
            <a:off x="5305279" y="2765137"/>
            <a:ext cx="3586046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800" b="1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– </a:t>
            </a:r>
            <a:r>
              <a:rPr lang="hu-HU" sz="2800" b="1" cap="none" spc="0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NEM MUTATOM BE –</a:t>
            </a:r>
          </a:p>
        </p:txBody>
      </p:sp>
    </p:spTree>
    <p:extLst>
      <p:ext uri="{BB962C8B-B14F-4D97-AF65-F5344CB8AC3E}">
        <p14:creationId xmlns:p14="http://schemas.microsoft.com/office/powerpoint/2010/main" val="26774316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/>
              <a:t>Köszönöm a figyelmet!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noProof="0" dirty="0"/>
              <a:t>kérdések?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85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C6BC0-5960-3539-4DA9-CE67CE078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2B40B5-FF38-672D-DADF-DF1A5200B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Domborzatmodellek fajtái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26AFD15-D415-7410-CD25-771DEFCF7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legtöbb ingyenes DEM felszínmodell</a:t>
            </a:r>
          </a:p>
          <a:p>
            <a:pPr lvl="1"/>
            <a:r>
              <a:rPr lang="hu-HU" dirty="0"/>
              <a:t>de néhány terepmodell is elérhető</a:t>
            </a:r>
          </a:p>
          <a:p>
            <a:pPr lvl="1"/>
            <a:r>
              <a:rPr lang="hu-HU" dirty="0"/>
              <a:t>az elemzés célja határozza meg, hogy melyikre van szükségünk</a:t>
            </a:r>
          </a:p>
          <a:p>
            <a:r>
              <a:rPr lang="hu-HU" dirty="0"/>
              <a:t>terepmodell</a:t>
            </a:r>
          </a:p>
          <a:p>
            <a:pPr lvl="1"/>
            <a:r>
              <a:rPr lang="hu-HU" dirty="0"/>
              <a:t>hidrológia</a:t>
            </a:r>
          </a:p>
          <a:p>
            <a:pPr lvl="1"/>
            <a:r>
              <a:rPr lang="hu-HU" dirty="0"/>
              <a:t>földtan</a:t>
            </a:r>
          </a:p>
          <a:p>
            <a:r>
              <a:rPr lang="hu-HU" dirty="0"/>
              <a:t>felszínmodell</a:t>
            </a:r>
          </a:p>
          <a:p>
            <a:pPr lvl="1"/>
            <a:r>
              <a:rPr lang="hu-HU" dirty="0"/>
              <a:t>településmorfológia</a:t>
            </a:r>
          </a:p>
          <a:p>
            <a:pPr lvl="1"/>
            <a:r>
              <a:rPr lang="hu-HU" dirty="0"/>
              <a:t>összelátás-vizsgálatok</a:t>
            </a:r>
          </a:p>
          <a:p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4DBD734-5A52-1CA3-6DD3-01DEECAFF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8" name="Kép 7" descr="A képen szöveg, képernyőkép, tér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BAEB92A-151D-8394-3551-3C87518AE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1806" y="2663190"/>
            <a:ext cx="6893033" cy="34175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1786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979E6-9876-B47F-EF2F-080FFECB1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79F216-F7C2-1211-974E-238F8CE5A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Domborzatmodellek fajtái – felszínmodellek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F8292F-43A5-D9F3-F35F-8A648E324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755882" cy="4754563"/>
          </a:xfrm>
        </p:spPr>
        <p:txBody>
          <a:bodyPr/>
          <a:lstStyle/>
          <a:p>
            <a:r>
              <a:rPr lang="hu-HU" dirty="0"/>
              <a:t>SRTM</a:t>
            </a:r>
          </a:p>
          <a:p>
            <a:pPr lvl="1"/>
            <a:r>
              <a:rPr lang="hu-HU" dirty="0" err="1"/>
              <a:t>Shuttle</a:t>
            </a:r>
            <a:r>
              <a:rPr lang="hu-HU" dirty="0"/>
              <a:t> Radar </a:t>
            </a:r>
            <a:r>
              <a:rPr lang="hu-HU" dirty="0" err="1"/>
              <a:t>Topography</a:t>
            </a:r>
            <a:r>
              <a:rPr lang="hu-HU" dirty="0"/>
              <a:t> </a:t>
            </a:r>
            <a:r>
              <a:rPr lang="hu-HU" dirty="0" err="1"/>
              <a:t>Mission</a:t>
            </a:r>
            <a:endParaRPr lang="hu-HU" dirty="0"/>
          </a:p>
          <a:p>
            <a:pPr lvl="1"/>
            <a:r>
              <a:rPr lang="hu-HU" dirty="0"/>
              <a:t>3'' ≈ 90 m (az USA-ra 30 m)</a:t>
            </a:r>
          </a:p>
          <a:p>
            <a:pPr lvl="1"/>
            <a:r>
              <a:rPr lang="hu-HU" dirty="0">
                <a:hlinkClick r:id="rId2"/>
              </a:rPr>
              <a:t>earthexplorer.usgs.gov</a:t>
            </a:r>
            <a:endParaRPr lang="hu-HU" dirty="0"/>
          </a:p>
          <a:p>
            <a:r>
              <a:rPr lang="hu-HU" dirty="0"/>
              <a:t>NASADEM</a:t>
            </a:r>
          </a:p>
          <a:p>
            <a:pPr lvl="1"/>
            <a:r>
              <a:rPr lang="hu-HU" dirty="0"/>
              <a:t>javított SRTM</a:t>
            </a:r>
          </a:p>
          <a:p>
            <a:pPr lvl="1"/>
            <a:r>
              <a:rPr lang="hu-HU" dirty="0"/>
              <a:t>1'' ≈ 30 m</a:t>
            </a:r>
          </a:p>
          <a:p>
            <a:pPr lvl="1"/>
            <a:r>
              <a:rPr lang="hu-HU" dirty="0">
                <a:hlinkClick r:id="rId3"/>
              </a:rPr>
              <a:t>search.earthdata.nasa.gov/</a:t>
            </a:r>
            <a:r>
              <a:rPr lang="hu-HU" dirty="0" err="1">
                <a:hlinkClick r:id="rId3"/>
              </a:rPr>
              <a:t>search</a:t>
            </a: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573E4B9-0516-4201-9C7C-89E454296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7" name="Kép 6" descr="A képen záton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8CD4473-9D9F-6775-83BB-19563C2D9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082" y="1422400"/>
            <a:ext cx="6453138" cy="4013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9947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979E6-9876-B47F-EF2F-080FFECB1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79F216-F7C2-1211-974E-238F8CE5A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Domborzatmodellek fajtái – felszínmodellek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F8292F-43A5-D9F3-F35F-8A648E324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830449" cy="4754563"/>
          </a:xfrm>
        </p:spPr>
        <p:txBody>
          <a:bodyPr/>
          <a:lstStyle/>
          <a:p>
            <a:r>
              <a:rPr lang="hu-HU" dirty="0" err="1"/>
              <a:t>Copernicus</a:t>
            </a:r>
            <a:r>
              <a:rPr lang="hu-HU" dirty="0"/>
              <a:t> GLO-90</a:t>
            </a:r>
          </a:p>
          <a:p>
            <a:pPr lvl="1"/>
            <a:r>
              <a:rPr lang="hu-HU" dirty="0"/>
              <a:t>3'' ≈ 90 m</a:t>
            </a:r>
          </a:p>
          <a:p>
            <a:pPr lvl="1"/>
            <a:r>
              <a:rPr lang="hu-HU" dirty="0">
                <a:hlinkClick r:id="rId2"/>
              </a:rPr>
              <a:t>ec.europa.eu/eurostat/web/gisco/geodata/digital-elevation-model/copernicus</a:t>
            </a:r>
            <a:endParaRPr lang="hu-HU" dirty="0"/>
          </a:p>
          <a:p>
            <a:r>
              <a:rPr lang="hu-HU" dirty="0"/>
              <a:t>EU-DEM</a:t>
            </a:r>
          </a:p>
          <a:p>
            <a:pPr lvl="1"/>
            <a:r>
              <a:rPr lang="hu-HU" dirty="0"/>
              <a:t>25 m</a:t>
            </a:r>
          </a:p>
          <a:p>
            <a:pPr lvl="1"/>
            <a:r>
              <a:rPr lang="hu-HU" dirty="0"/>
              <a:t>Európa</a:t>
            </a:r>
          </a:p>
          <a:p>
            <a:pPr lvl="1"/>
            <a:r>
              <a:rPr lang="hu-HU" dirty="0">
                <a:hlinkClick r:id="rId3"/>
              </a:rPr>
              <a:t>ec.europa.eu/eurostat/web/gisco/geodata/digital-elevation-model/eu-dem</a:t>
            </a:r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573E4B9-0516-4201-9C7C-89E454296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6" name="Kép 5" descr="A képen zátony, víz, képernyő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57611DD-9495-1506-60B1-B334CCF649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650" y="1333104"/>
            <a:ext cx="4406076" cy="28136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 descr="A képen szöveg, zátony, tér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41E944B-AA86-57D8-34D0-BE65B41AA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649" y="4246616"/>
            <a:ext cx="4406076" cy="18968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4452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65ABB3-60B5-5B70-A738-33300EF53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Domborzatmodellek fajtái – terepmodellek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F3682FC-C49E-C63B-5271-89B42844D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410093" cy="4754563"/>
          </a:xfrm>
        </p:spPr>
        <p:txBody>
          <a:bodyPr/>
          <a:lstStyle/>
          <a:p>
            <a:r>
              <a:rPr lang="en-US" dirty="0"/>
              <a:t>FABDEM</a:t>
            </a:r>
            <a:endParaRPr lang="hu-HU" dirty="0"/>
          </a:p>
          <a:p>
            <a:pPr lvl="1"/>
            <a:r>
              <a:rPr lang="en-US" dirty="0"/>
              <a:t>Forest And Buildings removed Copernicus DEM</a:t>
            </a:r>
            <a:endParaRPr lang="hu-HU" dirty="0"/>
          </a:p>
          <a:p>
            <a:pPr lvl="1"/>
            <a:r>
              <a:rPr lang="hu-HU" dirty="0"/>
              <a:t>1'' ≈ 30 m</a:t>
            </a:r>
          </a:p>
          <a:p>
            <a:pPr lvl="1"/>
            <a:r>
              <a:rPr lang="hu-HU" dirty="0">
                <a:hlinkClick r:id="rId2"/>
              </a:rPr>
              <a:t>data.bris.ac.uk/data/dataset/s5hqmjcdj8yo2ibzi9b4ew3sn</a:t>
            </a:r>
            <a:endParaRPr lang="hu-HU" dirty="0"/>
          </a:p>
          <a:p>
            <a:r>
              <a:rPr lang="hu-HU" dirty="0"/>
              <a:t>MERIT DEM</a:t>
            </a:r>
          </a:p>
          <a:p>
            <a:pPr lvl="1"/>
            <a:r>
              <a:rPr lang="hu-HU" dirty="0"/>
              <a:t>Multi-</a:t>
            </a:r>
            <a:r>
              <a:rPr lang="hu-HU" dirty="0" err="1"/>
              <a:t>Error</a:t>
            </a:r>
            <a:r>
              <a:rPr lang="hu-HU" dirty="0"/>
              <a:t>-</a:t>
            </a:r>
            <a:r>
              <a:rPr lang="hu-HU" dirty="0" err="1"/>
              <a:t>Removed</a:t>
            </a:r>
            <a:r>
              <a:rPr lang="hu-HU" dirty="0"/>
              <a:t> </a:t>
            </a:r>
            <a:r>
              <a:rPr lang="hu-HU" dirty="0" err="1"/>
              <a:t>Improved</a:t>
            </a:r>
            <a:r>
              <a:rPr lang="hu-HU" dirty="0"/>
              <a:t>-Terrain DEM</a:t>
            </a:r>
          </a:p>
          <a:p>
            <a:pPr lvl="1"/>
            <a:r>
              <a:rPr lang="hu-HU" dirty="0"/>
              <a:t>3'' ≈ 90 m</a:t>
            </a:r>
          </a:p>
          <a:p>
            <a:pPr lvl="1"/>
            <a:r>
              <a:rPr lang="hu-HU" dirty="0">
                <a:hlinkClick r:id="rId3"/>
              </a:rPr>
              <a:t>hydro.iis.u-tokyo.ac.jp/~yamadai/MERIT_DEM</a:t>
            </a:r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43B6BF1-8E04-A8CB-D474-BE2008CCD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6" name="Kép 5" descr="A képen szöveg, térkép, atlasz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80AC38B-BF45-AF93-44CD-BB2012A50A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293" y="3964216"/>
            <a:ext cx="4781027" cy="26861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 descr="A képen térkép, képernyő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9ED6961-8827-0D8A-931C-0C6969E35C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293" y="1417878"/>
            <a:ext cx="4781027" cy="24115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967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CB4D6A-425F-0947-733A-5636C8CE4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Felszínmodell-terepmodell átalakítás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950C7C6-0CB7-D0E2-31E8-7A6F4046C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legjobb, ha a célnak megfelelő domborzatmodellt használunk</a:t>
            </a:r>
          </a:p>
          <a:p>
            <a:pPr lvl="1"/>
            <a:r>
              <a:rPr lang="hu-HU" dirty="0"/>
              <a:t>ha ez mégsem áll rendelkezésre, akkor egyszerű raszteralgebrával (összeadás, kivonás) képezhetjük egyikből a másikat</a:t>
            </a:r>
          </a:p>
          <a:p>
            <a:pPr lvl="1"/>
            <a:r>
              <a:rPr lang="hu-HU" dirty="0"/>
              <a:t>feltéve, hogy tudjuk, hol milyen magas a növényzet és az épületek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E99D872-DAB8-5DF9-4D11-2FE8BBBE4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15:33</a:t>
            </a:fld>
            <a:endParaRPr lang="en-US"/>
          </a:p>
        </p:txBody>
      </p:sp>
      <p:pic>
        <p:nvPicPr>
          <p:cNvPr id="6" name="Kép 5" descr="A képen szöveg, képernyőkép, diagram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1EE6E63-12A4-B013-F98B-0DD07F9D8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156" y="3081166"/>
            <a:ext cx="7029451" cy="30019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9144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6475</TotalTime>
  <Words>2201</Words>
  <Application>Microsoft Office PowerPoint</Application>
  <PresentationFormat>Szélesvásznú</PresentationFormat>
  <Paragraphs>400</Paragraphs>
  <Slides>49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49</vt:i4>
      </vt:variant>
    </vt:vector>
  </HeadingPairs>
  <TitlesOfParts>
    <vt:vector size="54" baseType="lpstr">
      <vt:lpstr>Arial</vt:lpstr>
      <vt:lpstr>Arial Narrow</vt:lpstr>
      <vt:lpstr>Calibri</vt:lpstr>
      <vt:lpstr>Courier New</vt:lpstr>
      <vt:lpstr>Office-téma</vt:lpstr>
      <vt:lpstr>Összelátás-vizsgálatok</vt:lpstr>
      <vt:lpstr>Összelátás-vizsgálatok</vt:lpstr>
      <vt:lpstr>Domborzatmodellek fajtái</vt:lpstr>
      <vt:lpstr>Domborzatmodellek fajtái</vt:lpstr>
      <vt:lpstr>Domborzatmodellek fajtái</vt:lpstr>
      <vt:lpstr>Domborzatmodellek fajtái – felszínmodellek</vt:lpstr>
      <vt:lpstr>Domborzatmodellek fajtái – felszínmodellek</vt:lpstr>
      <vt:lpstr>Domborzatmodellek fajtái – terepmodellek</vt:lpstr>
      <vt:lpstr>Felszínmodell-terepmodell átalakítás</vt:lpstr>
      <vt:lpstr>Terepmodell-felszínmodell átalakítás</vt:lpstr>
      <vt:lpstr>Terepmodell-felszínmodell átalakítás</vt:lpstr>
      <vt:lpstr>1. feladat</vt:lpstr>
      <vt:lpstr>1. feladat – megoldás</vt:lpstr>
      <vt:lpstr>Szélturbinák letöltése</vt:lpstr>
      <vt:lpstr>Szélturbinák letöltése</vt:lpstr>
      <vt:lpstr>Raszter megemelése bizonyos pontokban</vt:lpstr>
      <vt:lpstr>Raszter megemelése bizonyos pontokban</vt:lpstr>
      <vt:lpstr>Raszter megemelése bizonyos pontokban</vt:lpstr>
      <vt:lpstr>Összelátás-vizsgálat – eszközök áttekintése</vt:lpstr>
      <vt:lpstr>Összelátás-vizsgálat – eszközök áttekintése</vt:lpstr>
      <vt:lpstr>Összelátás-vizsgálat – eszközök áttekintése</vt:lpstr>
      <vt:lpstr>Összelátás-vizsgálat – eszközök áttekintése</vt:lpstr>
      <vt:lpstr>Összelátás-vizsgálat – eszközök áttekintése</vt:lpstr>
      <vt:lpstr>Viewshed</vt:lpstr>
      <vt:lpstr>Viewshed</vt:lpstr>
      <vt:lpstr>Viewshed</vt:lpstr>
      <vt:lpstr>Viewshed</vt:lpstr>
      <vt:lpstr>Viewshed</vt:lpstr>
      <vt:lpstr>2. feladat</vt:lpstr>
      <vt:lpstr>2. feladat – megoldás</vt:lpstr>
      <vt:lpstr>Viewshed 2</vt:lpstr>
      <vt:lpstr>3. (házi) feladat</vt:lpstr>
      <vt:lpstr>3. (házi) feladat</vt:lpstr>
      <vt:lpstr>3. (házi) feladat – megoldás</vt:lpstr>
      <vt:lpstr>Observer points</vt:lpstr>
      <vt:lpstr>Observer points</vt:lpstr>
      <vt:lpstr>Értékkiemelés pontok alól</vt:lpstr>
      <vt:lpstr>4. feladat</vt:lpstr>
      <vt:lpstr>4. feladat – megoldás</vt:lpstr>
      <vt:lpstr>Line of sight</vt:lpstr>
      <vt:lpstr>Line of sight</vt:lpstr>
      <vt:lpstr>Line of sight</vt:lpstr>
      <vt:lpstr>Line of sight</vt:lpstr>
      <vt:lpstr>5. feladat</vt:lpstr>
      <vt:lpstr>5. feladat – megoldás</vt:lpstr>
      <vt:lpstr>Villódzás vizsgálata</vt:lpstr>
      <vt:lpstr>Villódzás vizsgálata</vt:lpstr>
      <vt:lpstr>Villódzás vizsgálata</vt:lpstr>
      <vt:lpstr>Köszönöm a figyelmet!</vt:lpstr>
    </vt:vector>
  </TitlesOfParts>
  <Company>MTA ÖK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Ismerkedés, tematika, követelmény</dc:title>
  <dc:creator>BFÁkos</dc:creator>
  <cp:lastModifiedBy>BFÁkos</cp:lastModifiedBy>
  <cp:revision>251</cp:revision>
  <dcterms:created xsi:type="dcterms:W3CDTF">2021-09-14T06:27:21Z</dcterms:created>
  <dcterms:modified xsi:type="dcterms:W3CDTF">2026-04-21T13:36:55Z</dcterms:modified>
</cp:coreProperties>
</file>